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8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797675" cy="9926638"/>
  <p:embeddedFontLst>
    <p:embeddedFont>
      <p:font typeface="Candara" panose="020E0502030303020204" pitchFamily="34" charset="0"/>
      <p:regular r:id="rId11"/>
      <p:bold r:id="rId12"/>
      <p:italic r:id="rId13"/>
      <p:boldItalic r:id="rId14"/>
    </p:embeddedFont>
    <p:embeddedFont>
      <p:font typeface="Gill Sans MT" panose="020B0502020104020203" pitchFamily="34" charset="0"/>
      <p:regular r:id="rId15"/>
      <p:bold r:id="rId16"/>
      <p:italic r:id="rId17"/>
      <p:boldItalic r:id="rId18"/>
    </p:embeddedFont>
    <p:embeddedFont>
      <p:font typeface="Impact" panose="020B0806030902050204" pitchFamily="3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i39kI1GnR6oTN1X2JGk7JMzJJz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61609D-880E-407B-BDB9-F5182FBD1A1A}">
  <a:tblStyle styleId="{1261609D-880E-407B-BDB9-F5182FBD1A1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65954DBC-205B-48C2-B76D-C930F29F23F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2"/>
  </p:normalViewPr>
  <p:slideViewPr>
    <p:cSldViewPr snapToGrid="0">
      <p:cViewPr varScale="1">
        <p:scale>
          <a:sx n="79" d="100"/>
          <a:sy n="79" d="100"/>
        </p:scale>
        <p:origin x="15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24" Type="http://customschemas.google.com/relationships/presentationmetadata" Target="meta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c1ea102e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2" name="Google Shape;82;g1c1ea102ec4_0_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g1c1ea102ec4_0_0:notes"/>
          <p:cNvSpPr txBox="1"/>
          <p:nvPr/>
        </p:nvSpPr>
        <p:spPr>
          <a:xfrm>
            <a:off x="3849687" y="9428162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abf6bf459_0_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13abf6bf45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c1ea102ec4_0_3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1c1ea102ec4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c1ea102ec4_0_88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1c1ea102ec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c1ea102ec4_0_13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1c1ea102ec4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c1ea102ec4_0_19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1c1ea102ec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dt" idx="10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ftr" idx="11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6648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13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6650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597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8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2551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733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66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92366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06039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961071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275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6"/>
          <p:cNvGrpSpPr/>
          <p:nvPr/>
        </p:nvGrpSpPr>
        <p:grpSpPr>
          <a:xfrm>
            <a:off x="211137" y="5354637"/>
            <a:ext cx="8723312" cy="1330325"/>
            <a:chOff x="-3905250" y="4294188"/>
            <a:chExt cx="13011150" cy="1892300"/>
          </a:xfrm>
        </p:grpSpPr>
        <p:sp>
          <p:nvSpPr>
            <p:cNvPr id="12" name="Google Shape;12;p6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/>
              <a:rect l="l" t="t" r="r" b="b"/>
              <a:pathLst>
                <a:path w="2706" h="640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23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6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/>
              <a:rect l="l" t="t" r="r" b="b"/>
              <a:pathLst>
                <a:path w="5216" h="762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3921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6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/>
              <a:rect l="l" t="t" r="r" b="b"/>
              <a:pathLst>
                <a:path w="5144" h="694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/>
              <a:rect l="l" t="t" r="r" b="b"/>
              <a:pathLst>
                <a:path w="3112" h="584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6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/>
              <a:rect l="l" t="t" r="r" b="b"/>
              <a:pathLst>
                <a:path w="8196" h="1192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457200" y="338137"/>
            <a:ext cx="8229600" cy="1252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871537" y="2674937"/>
            <a:ext cx="7408862" cy="3451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sz="2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marL="914400" marR="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sz="22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sz="20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*"/>
              <a:defRPr sz="18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sz="16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dt" idx="10"/>
          </p:nvPr>
        </p:nvSpPr>
        <p:spPr>
          <a:xfrm>
            <a:off x="5164137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ftr" idx="11"/>
          </p:nvPr>
        </p:nvSpPr>
        <p:spPr>
          <a:xfrm>
            <a:off x="193675" y="6249987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ldNum" idx="12"/>
          </p:nvPr>
        </p:nvSpPr>
        <p:spPr>
          <a:xfrm>
            <a:off x="3990975" y="6249987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4419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c1ea102ec4_0_0"/>
          <p:cNvSpPr txBox="1">
            <a:spLocks noGrp="1"/>
          </p:cNvSpPr>
          <p:nvPr>
            <p:ph type="subTitle" idx="1"/>
          </p:nvPr>
        </p:nvSpPr>
        <p:spPr>
          <a:xfrm>
            <a:off x="468312" y="981075"/>
            <a:ext cx="8064600" cy="53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 lang="es-CL" sz="3600" b="1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es-CL" sz="36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 ACADÉMICOS</a:t>
            </a:r>
            <a:endParaRPr lang="es-CL" dirty="0"/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es-CL" sz="36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2023 y PROYECCIÓN 2024</a:t>
            </a:r>
            <a:endParaRPr lang="es-CL" dirty="0"/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600"/>
              <a:buNone/>
            </a:pPr>
            <a:r>
              <a:rPr lang="es-CL" sz="36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 PIE</a:t>
            </a:r>
          </a:p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600"/>
              <a:buNone/>
            </a:pPr>
            <a:endParaRPr lang="es-CL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Integrantes:	-Natalia Pérez 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-maría José melgarejo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-Katherine Madrid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-maría Isabel soto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-Romaneth Santibáñez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-marlines reyes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-ANDREA REYES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			-leonardo flores</a:t>
            </a:r>
            <a:endParaRPr lang="es-CL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s-CL" sz="1800" b="1" i="0" u="none" dirty="0">
                <a:solidFill>
                  <a:srgbClr val="0070C0"/>
                </a:solidFill>
                <a:latin typeface="Candara"/>
                <a:ea typeface="Candara"/>
                <a:cs typeface="Candara"/>
                <a:sym typeface="Candara"/>
              </a:rPr>
              <a:t>		                           		</a:t>
            </a: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lang="es-CL" sz="1800" b="1" i="0" u="none" dirty="0">
              <a:solidFill>
                <a:srgbClr val="0070C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lang="es-CL" sz="1800" b="1" i="0" u="none" dirty="0">
              <a:solidFill>
                <a:srgbClr val="0070C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SzPts val="4400"/>
              <a:buNone/>
            </a:pPr>
            <a:endParaRPr lang="es-CL" sz="4400" b="0" i="0" u="none" dirty="0">
              <a:solidFill>
                <a:srgbClr val="0070C0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marL="0" lvl="0" indent="0" algn="ctr" rtl="0">
              <a:spcBef>
                <a:spcPts val="880"/>
              </a:spcBef>
              <a:spcAft>
                <a:spcPts val="0"/>
              </a:spcAft>
              <a:buSzPts val="4400"/>
              <a:buNone/>
            </a:pPr>
            <a:endParaRPr lang="es-CL" sz="4400" b="0" i="0" u="none" dirty="0">
              <a:solidFill>
                <a:srgbClr val="0070C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86" name="Google Shape;86;g1c1ea102ec4_0_0" descr="Resultado de imagen para imagenes animadas aplausos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c1ea102ec4_0_0" descr="Resultado de imagen para imagenes de  estudiante  trabajando en equipo"/>
          <p:cNvSpPr txBox="1"/>
          <p:nvPr/>
        </p:nvSpPr>
        <p:spPr>
          <a:xfrm>
            <a:off x="307975" y="79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c1ea102ec4_0_0" descr="Resultado de imagen para imagenes de  estudiante  trabajando en equipo"/>
          <p:cNvSpPr txBox="1"/>
          <p:nvPr/>
        </p:nvSpPr>
        <p:spPr>
          <a:xfrm>
            <a:off x="460375" y="1603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1c1ea102ec4_0_0" descr="Resultado de imagen para imagenes de  estudiante  trabajando en equipo"/>
          <p:cNvSpPr txBox="1"/>
          <p:nvPr/>
        </p:nvSpPr>
        <p:spPr>
          <a:xfrm>
            <a:off x="612775" y="3127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1c1ea102ec4_0_0" descr="Resultado de imagen para imagenes de  estudiante  trabajando en equipo"/>
          <p:cNvSpPr txBox="1"/>
          <p:nvPr/>
        </p:nvSpPr>
        <p:spPr>
          <a:xfrm>
            <a:off x="765175" y="46513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1c1ea102ec4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925" y="681037"/>
            <a:ext cx="13620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c1ea102ec4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80287" y="538162"/>
            <a:ext cx="971550" cy="96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2"/>
          <p:cNvGraphicFramePr/>
          <p:nvPr>
            <p:extLst>
              <p:ext uri="{D42A27DB-BD31-4B8C-83A1-F6EECF244321}">
                <p14:modId xmlns:p14="http://schemas.microsoft.com/office/powerpoint/2010/main" val="988123008"/>
              </p:ext>
            </p:extLst>
          </p:nvPr>
        </p:nvGraphicFramePr>
        <p:xfrm>
          <a:off x="323850" y="1916112"/>
          <a:ext cx="8569325" cy="3644429"/>
        </p:xfrm>
        <a:graphic>
          <a:graphicData uri="http://schemas.openxmlformats.org/drawingml/2006/table">
            <a:tbl>
              <a:tblPr>
                <a:noFill/>
                <a:tableStyleId>{1261609D-880E-407B-BDB9-F5182FBD1A1A}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44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Fortalezas</a:t>
                      </a: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lang="es-MX"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Disciplina laboral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Trabajo colaborativo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Comunicación fluida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Compromiso con cada una de las estudiantes y cursos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Disponibilidad, flexibilidad y servicios a la comunidad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Disposición al cambio realizado por parte de la fundación al estilo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de trabajo</a:t>
                      </a:r>
                      <a:endParaRPr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Times New Roman"/>
              <a:buNone/>
            </a:pPr>
            <a:br>
              <a:rPr lang="en-US" sz="4000" b="1" i="0" u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000" b="1" i="0" u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Autoevaluación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trabajo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departamento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abf6bf459_0_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Times New Roman"/>
              <a:buNone/>
            </a:pPr>
            <a:br>
              <a:rPr lang="en-US" sz="40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000" b="1" i="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Autoevaluación trabajo por departamento </a:t>
            </a:r>
            <a:br>
              <a:rPr lang="en-US" sz="4000" b="1" i="0" u="non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endParaRPr/>
          </a:p>
        </p:txBody>
      </p:sp>
      <p:graphicFrame>
        <p:nvGraphicFramePr>
          <p:cNvPr id="5" name="Google Shape;97;p2">
            <a:extLst>
              <a:ext uri="{FF2B5EF4-FFF2-40B4-BE49-F238E27FC236}">
                <a16:creationId xmlns:a16="http://schemas.microsoft.com/office/drawing/2014/main" id="{64195979-D9EC-3446-946E-D394155E3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3203662"/>
              </p:ext>
            </p:extLst>
          </p:nvPr>
        </p:nvGraphicFramePr>
        <p:xfrm>
          <a:off x="323850" y="1916112"/>
          <a:ext cx="8569325" cy="3644429"/>
        </p:xfrm>
        <a:graphic>
          <a:graphicData uri="http://schemas.openxmlformats.org/drawingml/2006/table">
            <a:tbl>
              <a:tblPr>
                <a:noFill/>
                <a:tableStyleId>{1261609D-880E-407B-BDB9-F5182FBD1A1A}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44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Aspectos</a:t>
                      </a: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</a:t>
                      </a:r>
                      <a:r>
                        <a:rPr lang="en-US" sz="18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mejorar</a:t>
                      </a:r>
                      <a:r>
                        <a:rPr lang="en-US" sz="18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400" u="none" strike="noStrike" cap="none" dirty="0"/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lang="es-CL"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CL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</a:t>
                      </a: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 Mejorar la continuidad del trabajo en aula regular con las estudiantes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debido a los constantes reemplazos.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Hacer respetar nuestras horas de trabajo colaborativo tanto con las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estudiantes permanentes, profesores y preparación de la enseñanza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Mejorar trabajo colaborativo con los distintos profesores de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asignatura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s-MX" sz="18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Espacio físico para realizar un mejor trabajo en aula de recursos.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lang="es-MX"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lang="es-CL"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lang="es-CL" sz="18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67762" y="630936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36" name="Rectangle 116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L"/>
          </a:p>
        </p:txBody>
      </p:sp>
      <p:sp>
        <p:nvSpPr>
          <p:cNvPr id="137" name="Rectangle 118">
            <a:extLst>
              <a:ext uri="{FF2B5EF4-FFF2-40B4-BE49-F238E27FC236}">
                <a16:creationId xmlns:a16="http://schemas.microsoft.com/office/drawing/2014/main" id="{28FFBEEC-E1D5-4133-8566-2A59DDB17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479295" y="0"/>
            <a:ext cx="566470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Google Shape;110;g1c1ea102ec4_0_37"/>
          <p:cNvSpPr txBox="1">
            <a:spLocks noGrp="1"/>
          </p:cNvSpPr>
          <p:nvPr>
            <p:ph type="title"/>
          </p:nvPr>
        </p:nvSpPr>
        <p:spPr>
          <a:xfrm>
            <a:off x="4253931" y="951400"/>
            <a:ext cx="4406771" cy="4654296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ctr" defTabSz="914400">
              <a:spcAft>
                <a:spcPts val="0"/>
              </a:spcAft>
              <a:buClr>
                <a:schemeClr val="dk1"/>
              </a:buClr>
              <a:buSzPct val="100000"/>
            </a:pPr>
            <a:br>
              <a:rPr lang="en-US" sz="3700" b="1" i="0" u="none" spc="800">
                <a:solidFill>
                  <a:srgbClr val="2A1A00"/>
                </a:solidFill>
                <a:sym typeface="Calibri"/>
              </a:rPr>
            </a:br>
            <a:r>
              <a:rPr lang="en-US" sz="3700" b="1" i="0" u="none" spc="800">
                <a:solidFill>
                  <a:srgbClr val="2A1A00"/>
                </a:solidFill>
                <a:sym typeface="Calibri"/>
              </a:rPr>
              <a:t>INDICADORES DE RESULTADOS ACADÉMICOS </a:t>
            </a:r>
            <a:br>
              <a:rPr lang="en-US" sz="3700" b="1" i="0" u="none" spc="800">
                <a:solidFill>
                  <a:srgbClr val="2A1A00"/>
                </a:solidFill>
                <a:sym typeface="Calibri"/>
              </a:rPr>
            </a:br>
            <a:r>
              <a:rPr lang="en-US" sz="3700" b="1" i="0" u="none" spc="800">
                <a:solidFill>
                  <a:srgbClr val="2A1A00"/>
                </a:solidFill>
                <a:sym typeface="Calibri"/>
              </a:rPr>
              <a:t>POR NIVEL (promedios generales)</a:t>
            </a:r>
            <a:br>
              <a:rPr lang="en-US" sz="3700" b="1" i="0" u="none" spc="800">
                <a:solidFill>
                  <a:srgbClr val="2A1A00"/>
                </a:solidFill>
                <a:sym typeface="Candara"/>
              </a:rPr>
            </a:br>
            <a:endParaRPr lang="en-US" sz="3700" spc="800">
              <a:solidFill>
                <a:srgbClr val="2A1A00"/>
              </a:solidFill>
            </a:endParaRPr>
          </a:p>
        </p:txBody>
      </p:sp>
      <p:sp>
        <p:nvSpPr>
          <p:cNvPr id="138" name="Freeform 14">
            <a:extLst>
              <a:ext uri="{FF2B5EF4-FFF2-40B4-BE49-F238E27FC236}">
                <a16:creationId xmlns:a16="http://schemas.microsoft.com/office/drawing/2014/main" id="{E8EFDFFA-99D1-4010-8BB3-F3C338EC0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396188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graphicFrame>
        <p:nvGraphicFramePr>
          <p:cNvPr id="109" name="Google Shape;109;g1c1ea102ec4_0_37"/>
          <p:cNvGraphicFramePr/>
          <p:nvPr>
            <p:extLst>
              <p:ext uri="{D42A27DB-BD31-4B8C-83A1-F6EECF244321}">
                <p14:modId xmlns:p14="http://schemas.microsoft.com/office/powerpoint/2010/main" val="1497627316"/>
              </p:ext>
            </p:extLst>
          </p:nvPr>
        </p:nvGraphicFramePr>
        <p:xfrm>
          <a:off x="460361" y="1435548"/>
          <a:ext cx="2996693" cy="3990825"/>
        </p:xfrm>
        <a:graphic>
          <a:graphicData uri="http://schemas.openxmlformats.org/drawingml/2006/table">
            <a:tbl>
              <a:tblPr>
                <a:noFill/>
                <a:tableStyleId>{65954DBC-205B-48C2-B76D-C930F29F23F8}</a:tableStyleId>
              </a:tblPr>
              <a:tblGrid>
                <a:gridCol w="824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781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Promedio</a:t>
                      </a: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3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anual</a:t>
                      </a: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500" b="1" i="0" u="none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logrado</a:t>
                      </a: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2023</a:t>
                      </a:r>
                      <a:endParaRPr sz="1300"/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Meta</a:t>
                      </a:r>
                      <a:endParaRPr sz="13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500" b="1" i="0" u="none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propuesta</a:t>
                      </a:r>
                      <a:r>
                        <a:rPr lang="en-US" sz="15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2024</a:t>
                      </a:r>
                      <a:endParaRPr sz="1300"/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9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1° Medios</a:t>
                      </a:r>
                      <a:endParaRPr sz="1500" b="1" i="0" u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 5,6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5,7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47154"/>
                  </a:ext>
                </a:extLst>
              </a:tr>
              <a:tr h="55091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2° Medios</a:t>
                      </a:r>
                      <a:endParaRPr sz="1500" b="1" i="0" u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5,8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5,9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721506"/>
                  </a:ext>
                </a:extLst>
              </a:tr>
              <a:tr h="77936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3°  Medios</a:t>
                      </a:r>
                      <a:endParaRPr sz="13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i="0" u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5,5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5,6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36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4°  Medios</a:t>
                      </a:r>
                      <a:endParaRPr sz="13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i="0" u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5,8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5,9</a:t>
                      </a:r>
                      <a:endParaRPr sz="15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ndara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Total:</a:t>
                      </a:r>
                      <a:endParaRPr sz="1300"/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5,7</a:t>
                      </a:r>
                      <a:endParaRPr sz="15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500" b="1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5,8</a:t>
                      </a:r>
                      <a:endParaRPr sz="1500" b="1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57463" marR="57463" marT="28731" marB="2873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67762" y="630936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19" name="Rectangle 122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L"/>
          </a:p>
        </p:txBody>
      </p:sp>
      <p:sp useBgFill="1">
        <p:nvSpPr>
          <p:cNvPr id="120" name="Rectangle 124">
            <a:extLst>
              <a:ext uri="{FF2B5EF4-FFF2-40B4-BE49-F238E27FC236}">
                <a16:creationId xmlns:a16="http://schemas.microsoft.com/office/drawing/2014/main" id="{33DFEFC0-99B4-4D27-9168-1B2F659A3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Freeform: Shape 126">
            <a:extLst>
              <a:ext uri="{FF2B5EF4-FFF2-40B4-BE49-F238E27FC236}">
                <a16:creationId xmlns:a16="http://schemas.microsoft.com/office/drawing/2014/main" id="{A2C20081-2005-4B05-BEA4-EB8D4C90A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8"/>
            <a:ext cx="9144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Google Shape;116;g1c1ea102ec4_0_88"/>
          <p:cNvSpPr txBox="1">
            <a:spLocks noGrp="1"/>
          </p:cNvSpPr>
          <p:nvPr>
            <p:ph type="title"/>
          </p:nvPr>
        </p:nvSpPr>
        <p:spPr>
          <a:xfrm>
            <a:off x="808892" y="5449151"/>
            <a:ext cx="7738813" cy="523811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ctr" defTabSz="914400">
              <a:spcAft>
                <a:spcPts val="0"/>
              </a:spcAft>
              <a:buClr>
                <a:schemeClr val="dk1"/>
              </a:buClr>
              <a:buSzPts val="3600"/>
            </a:pPr>
            <a:r>
              <a:rPr lang="en-US" sz="2100" b="1" i="0" u="none" spc="800">
                <a:solidFill>
                  <a:srgbClr val="2A1A00"/>
                </a:solidFill>
                <a:sym typeface="Calibri"/>
              </a:rPr>
              <a:t>FUNCIÓN ADMINISTRATIVA</a:t>
            </a:r>
            <a:endParaRPr lang="en-US" sz="2100" spc="800">
              <a:solidFill>
                <a:srgbClr val="2A1A00"/>
              </a:solidFill>
            </a:endParaRPr>
          </a:p>
        </p:txBody>
      </p:sp>
      <p:graphicFrame>
        <p:nvGraphicFramePr>
          <p:cNvPr id="115" name="Google Shape;115;g1c1ea102ec4_0_88"/>
          <p:cNvGraphicFramePr/>
          <p:nvPr>
            <p:extLst>
              <p:ext uri="{D42A27DB-BD31-4B8C-83A1-F6EECF244321}">
                <p14:modId xmlns:p14="http://schemas.microsoft.com/office/powerpoint/2010/main" val="3759584229"/>
              </p:ext>
            </p:extLst>
          </p:nvPr>
        </p:nvGraphicFramePr>
        <p:xfrm>
          <a:off x="482600" y="771528"/>
          <a:ext cx="8178801" cy="4446484"/>
        </p:xfrm>
        <a:graphic>
          <a:graphicData uri="http://schemas.openxmlformats.org/drawingml/2006/table">
            <a:tbl>
              <a:tblPr firstRow="1" bandRow="1">
                <a:noFill/>
                <a:tableStyleId>{65954DBC-205B-48C2-B76D-C930F29F23F8}</a:tableStyleId>
              </a:tblPr>
              <a:tblGrid>
                <a:gridCol w="3405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3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Indicador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lang="en-US" sz="2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Breve descripción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554">
                <a:tc rowSpan="5">
                  <a:txBody>
                    <a:bodyPr/>
                    <a:lstStyle/>
                    <a:p>
                      <a:pPr marL="22860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endParaRPr sz="1300" b="0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700" b="1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endParaRPr sz="1700" b="1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Cumplimiento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tareas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libro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clases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actas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departamentos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y </a:t>
                      </a:r>
                      <a:r>
                        <a:rPr lang="en-US" sz="17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planificaciones</a:t>
                      </a:r>
                      <a:r>
                        <a:rPr lang="en-US" sz="17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300" b="0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22860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ndara"/>
                        <a:buNone/>
                      </a:pPr>
                      <a:endParaRPr sz="1300" b="0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0" i="0" u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Indicadores</a:t>
                      </a:r>
                      <a:r>
                        <a:rPr lang="en-US" sz="1500" b="1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500" b="1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evaluación</a:t>
                      </a:r>
                      <a:endParaRPr sz="1300" dirty="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 de logro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Meta 2024 </a:t>
                      </a:r>
                      <a:endParaRPr sz="13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(% de </a:t>
                      </a:r>
                      <a:r>
                        <a:rPr lang="en-US" sz="1500" b="1" i="0" u="none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logro</a:t>
                      </a:r>
                      <a:r>
                        <a:rPr lang="en-US" sz="1500" b="1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0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Registro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 </a:t>
                      </a: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planificación</a:t>
                      </a:r>
                      <a:endParaRPr sz="1300" dirty="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1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Registro de las calificaciones en los plazos establecidos.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N/A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Coordinar con profesores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91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Planificaciones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entregadas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las </a:t>
                      </a: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fechas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500" b="0" i="0" u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estipuladas</a:t>
                      </a:r>
                      <a:r>
                        <a:rPr lang="en-US" sz="15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(PAI-PACI)</a:t>
                      </a:r>
                      <a:endParaRPr sz="1300" dirty="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91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5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Actas de reuniones entregadas en las fechas pertinentes.</a:t>
                      </a:r>
                      <a:endParaRPr sz="1300"/>
                    </a:p>
                  </a:txBody>
                  <a:tcPr marL="80251" marR="80251" marT="40125" marB="401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100%</a:t>
                      </a:r>
                      <a:endParaRPr sz="1700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80251" marR="80251" marT="40125" marB="401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67762" y="630936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5" name="Rectangle 128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CL"/>
          </a:p>
        </p:txBody>
      </p:sp>
      <p:sp useBgFill="1">
        <p:nvSpPr>
          <p:cNvPr id="126" name="Rectangle 130">
            <a:extLst>
              <a:ext uri="{FF2B5EF4-FFF2-40B4-BE49-F238E27FC236}">
                <a16:creationId xmlns:a16="http://schemas.microsoft.com/office/drawing/2014/main" id="{33DFEFC0-99B4-4D27-9168-1B2F659A3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8" name="Freeform: Shape 132">
            <a:extLst>
              <a:ext uri="{FF2B5EF4-FFF2-40B4-BE49-F238E27FC236}">
                <a16:creationId xmlns:a16="http://schemas.microsoft.com/office/drawing/2014/main" id="{A2C20081-2005-4B05-BEA4-EB8D4C90A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8"/>
            <a:ext cx="9144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Google Shape;121;g1c1ea102ec4_0_139"/>
          <p:cNvSpPr txBox="1">
            <a:spLocks noGrp="1"/>
          </p:cNvSpPr>
          <p:nvPr>
            <p:ph type="title"/>
          </p:nvPr>
        </p:nvSpPr>
        <p:spPr>
          <a:xfrm>
            <a:off x="808892" y="5449151"/>
            <a:ext cx="7738813" cy="523811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ctr" defTabSz="914400">
              <a:spcAft>
                <a:spcPts val="0"/>
              </a:spcAft>
              <a:buClr>
                <a:schemeClr val="dk1"/>
              </a:buClr>
              <a:buSzPts val="3600"/>
            </a:pPr>
            <a:r>
              <a:rPr lang="en-US" sz="2100" b="1" i="0" u="none" spc="800">
                <a:solidFill>
                  <a:srgbClr val="2A1A00"/>
                </a:solidFill>
                <a:sym typeface="Calibri"/>
              </a:rPr>
              <a:t>FUNCIÓN DOCENTE</a:t>
            </a:r>
            <a:endParaRPr lang="en-US" sz="2100" spc="800">
              <a:solidFill>
                <a:srgbClr val="2A1A00"/>
              </a:solidFill>
            </a:endParaRPr>
          </a:p>
        </p:txBody>
      </p:sp>
      <p:graphicFrame>
        <p:nvGraphicFramePr>
          <p:cNvPr id="122" name="Google Shape;122;g1c1ea102ec4_0_139"/>
          <p:cNvGraphicFramePr/>
          <p:nvPr>
            <p:extLst>
              <p:ext uri="{D42A27DB-BD31-4B8C-83A1-F6EECF244321}">
                <p14:modId xmlns:p14="http://schemas.microsoft.com/office/powerpoint/2010/main" val="977885327"/>
              </p:ext>
            </p:extLst>
          </p:nvPr>
        </p:nvGraphicFramePr>
        <p:xfrm>
          <a:off x="383059" y="643467"/>
          <a:ext cx="8377881" cy="47864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43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42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ndara"/>
                        <a:buNone/>
                      </a:pPr>
                      <a:r>
                        <a:rPr lang="en-US" sz="22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Indicador</a:t>
                      </a:r>
                      <a:endParaRPr sz="22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85529" marR="126118" marT="142715" marB="14271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ndara"/>
                        <a:buNone/>
                      </a:pPr>
                      <a:r>
                        <a:rPr lang="en-US" sz="22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Breve </a:t>
                      </a:r>
                      <a:r>
                        <a:rPr lang="en-US" sz="22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descripción</a:t>
                      </a:r>
                      <a:r>
                        <a:rPr lang="en-US" sz="22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endParaRPr sz="22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85529" marR="126118" marT="142715" marB="142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2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¿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Cómo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se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trabajó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la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retroalimentación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en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las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estrategias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evaluativas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y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clases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libri"/>
                        </a:rPr>
                        <a:t>diarias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libri"/>
                        </a:rPr>
                        <a:t>? </a:t>
                      </a:r>
                      <a:endParaRPr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85529" marR="126118" marT="142715" marB="1427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 Través de registro de planificación.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bitácoras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PACI (plan de adecuación curricular individual)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Adecuación curricular según la necesidad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todo trabajo se realizó de forma oportuna y según la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necesidad de cada asignatura.</a:t>
                      </a:r>
                      <a:endParaRPr sz="1800" cap="none" spc="0" dirty="0">
                        <a:solidFill>
                          <a:schemeClr val="tx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185529" marR="126118" marT="142715" marB="142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82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ndara"/>
                        <a:buNone/>
                      </a:pPr>
                      <a:r>
                        <a:rPr lang="en-US" sz="1800" b="0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¿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De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qué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manera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se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abordó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la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metacognición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en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sus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prácticas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 </a:t>
                      </a:r>
                      <a:r>
                        <a:rPr lang="en-US" sz="1800" b="1" u="none" cap="none" spc="0" dirty="0" err="1">
                          <a:solidFill>
                            <a:schemeClr val="tx1"/>
                          </a:solidFill>
                          <a:sym typeface="Candara"/>
                        </a:rPr>
                        <a:t>pedagógicas</a:t>
                      </a:r>
                      <a:r>
                        <a:rPr lang="en-US" sz="1800" b="1" u="none" cap="none" spc="0" dirty="0">
                          <a:solidFill>
                            <a:schemeClr val="tx1"/>
                          </a:solidFill>
                          <a:sym typeface="Candara"/>
                        </a:rPr>
                        <a:t>?</a:t>
                      </a:r>
                      <a:endParaRPr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85529" marR="126118" marT="142715" marB="1427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Reforzar contenidos previos a las evaluaciones.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- Hacer consciente el aprendizaje adquirido durante los inicios o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cap="none" spc="0" dirty="0">
                          <a:solidFill>
                            <a:schemeClr val="tx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cierres de clases. </a:t>
                      </a:r>
                      <a:endParaRPr sz="1800" cap="none" spc="0" dirty="0">
                        <a:solidFill>
                          <a:schemeClr val="tx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185529" marR="126118" marT="142715" marB="142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c1ea102ec4_0_1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2286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ndara"/>
              <a:buNone/>
            </a:pPr>
            <a:br>
              <a:rPr lang="en-US" sz="4000" b="0" i="0" u="none" dirty="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br>
              <a:rPr lang="en-US" sz="4000" b="0" i="0" u="none" dirty="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r>
              <a:rPr lang="en-US" sz="2400" b="1" i="0" u="none" dirty="0" err="1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Acciones</a:t>
            </a:r>
            <a:r>
              <a:rPr lang="en-US" sz="2400" b="1" i="0" u="none" dirty="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para 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mejora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relacionados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estrategias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evaluativas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estudiantes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retroalimentación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trabajo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PIE, </a:t>
            </a:r>
            <a:r>
              <a:rPr lang="en-US" sz="24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interdisciplinariedad</a:t>
            </a:r>
            <a:r>
              <a:rPr lang="en-US" sz="24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etc. 2024</a:t>
            </a:r>
            <a:br>
              <a:rPr lang="en-US" sz="4000" b="0" i="0" u="none" dirty="0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</a:br>
            <a:endParaRPr dirty="0"/>
          </a:p>
        </p:txBody>
      </p:sp>
      <p:graphicFrame>
        <p:nvGraphicFramePr>
          <p:cNvPr id="128" name="Google Shape;128;g1c1ea102ec4_0_192"/>
          <p:cNvGraphicFramePr/>
          <p:nvPr>
            <p:extLst>
              <p:ext uri="{D42A27DB-BD31-4B8C-83A1-F6EECF244321}">
                <p14:modId xmlns:p14="http://schemas.microsoft.com/office/powerpoint/2010/main" val="1117807423"/>
              </p:ext>
            </p:extLst>
          </p:nvPr>
        </p:nvGraphicFramePr>
        <p:xfrm>
          <a:off x="250825" y="2060575"/>
          <a:ext cx="8713775" cy="1508720"/>
        </p:xfrm>
        <a:graphic>
          <a:graphicData uri="http://schemas.openxmlformats.org/drawingml/2006/table">
            <a:tbl>
              <a:tblPr>
                <a:noFill/>
                <a:tableStyleId>{65954DBC-205B-48C2-B76D-C930F29F23F8}</a:tableStyleId>
              </a:tblPr>
              <a:tblGrid>
                <a:gridCol w="871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r>
                        <a:rPr lang="es-MX" sz="2400" b="1" i="0" u="none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1). Dejar estipulado horas de trabajo colaborativo</a:t>
                      </a:r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ndara"/>
                        <a:buNone/>
                      </a:pPr>
                      <a:r>
                        <a:rPr lang="es-MX" sz="2400" b="1" i="0" u="none" dirty="0">
                          <a:solidFill>
                            <a:schemeClr val="dk1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2). Que los horarios colaborativos sean coherentes y cohesionados con los docentes </a:t>
                      </a:r>
                      <a:endParaRPr sz="2400" b="1" i="0" u="none" dirty="0">
                        <a:solidFill>
                          <a:schemeClr val="dk1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Forma de onda">
  <a:themeElements>
    <a:clrScheme name="Forma de onda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452</Words>
  <Application>Microsoft Office PowerPoint</Application>
  <PresentationFormat>Presentación en pantalla (4:3)</PresentationFormat>
  <Paragraphs>104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Times New Roman</vt:lpstr>
      <vt:lpstr>Impact</vt:lpstr>
      <vt:lpstr>Calibri</vt:lpstr>
      <vt:lpstr>Gill Sans MT</vt:lpstr>
      <vt:lpstr>Candara</vt:lpstr>
      <vt:lpstr>Noto Sans Symbols</vt:lpstr>
      <vt:lpstr>Arial</vt:lpstr>
      <vt:lpstr>1_Forma de onda</vt:lpstr>
      <vt:lpstr>Distintivo</vt:lpstr>
      <vt:lpstr>Presentación de PowerPoint</vt:lpstr>
      <vt:lpstr>  Autoevaluación trabajo por departamento </vt:lpstr>
      <vt:lpstr>  Autoevaluación trabajo por departamento  </vt:lpstr>
      <vt:lpstr> INDICADORES DE RESULTADOS ACADÉMICOS  POR NIVEL (promedios generales) </vt:lpstr>
      <vt:lpstr>FUNCIÓN ADMINISTRATIVA</vt:lpstr>
      <vt:lpstr>FUNCIÓN DOCENTE</vt:lpstr>
      <vt:lpstr>  Acciones  para la mejora  relacionados con estrategias evaluativas, seguimiento de estudiantes, retroalimentación, trabajo con PIE, interdisciplinariedad, etc.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JCU</dc:creator>
  <cp:lastModifiedBy>Nicolás Castro</cp:lastModifiedBy>
  <cp:revision>12</cp:revision>
  <dcterms:created xsi:type="dcterms:W3CDTF">2010-12-26T13:50:26Z</dcterms:created>
  <dcterms:modified xsi:type="dcterms:W3CDTF">2024-06-08T15:43:50Z</dcterms:modified>
</cp:coreProperties>
</file>