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</p:sldIdLst>
  <p:sldSz cy="6858000" cx="12192000"/>
  <p:notesSz cx="6858000" cy="9144000"/>
  <p:embeddedFontLst>
    <p:embeddedFont>
      <p:font typeface="Roboto"/>
      <p:regular r:id="rId53"/>
      <p:bold r:id="rId54"/>
      <p:italic r:id="rId55"/>
      <p:boldItalic r:id="rId56"/>
    </p:embeddedFont>
    <p:embeddedFont>
      <p:font typeface="Century Gothic"/>
      <p:regular r:id="rId57"/>
      <p:bold r:id="rId58"/>
      <p:italic r:id="rId59"/>
      <p:boldItalic r:id="rId6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61" roundtripDataSignature="AMtx7mhAzzQzgv7A85vFo9X6bXtZWyD/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E524618-1382-49B4-A532-99DB52038CC7}">
  <a:tblStyle styleId="{9E524618-1382-49B4-A532-99DB52038CC7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A77D048B-390E-4884-8125-5753EECB232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8E6A2F42-E384-459E-8F82-CCD2187B83DE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slide" Target="slides/slide40.xml"/><Relationship Id="rId45" Type="http://schemas.openxmlformats.org/officeDocument/2006/relationships/slide" Target="slides/slide39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slide" Target="slides/slide42.xml"/><Relationship Id="rId47" Type="http://schemas.openxmlformats.org/officeDocument/2006/relationships/slide" Target="slides/slide41.xml"/><Relationship Id="rId49" Type="http://schemas.openxmlformats.org/officeDocument/2006/relationships/slide" Target="slides/slide43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1" Type="http://customschemas.google.com/relationships/presentationmetadata" Target="metadata"/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CenturyGothic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slide" Target="slides/slide45.xml"/><Relationship Id="rId50" Type="http://schemas.openxmlformats.org/officeDocument/2006/relationships/slide" Target="slides/slide44.xml"/><Relationship Id="rId53" Type="http://schemas.openxmlformats.org/officeDocument/2006/relationships/font" Target="fonts/Roboto-regular.fntdata"/><Relationship Id="rId52" Type="http://schemas.openxmlformats.org/officeDocument/2006/relationships/slide" Target="slides/slide46.xml"/><Relationship Id="rId11" Type="http://schemas.openxmlformats.org/officeDocument/2006/relationships/slide" Target="slides/slide5.xml"/><Relationship Id="rId55" Type="http://schemas.openxmlformats.org/officeDocument/2006/relationships/font" Target="fonts/Roboto-italic.fntdata"/><Relationship Id="rId10" Type="http://schemas.openxmlformats.org/officeDocument/2006/relationships/slide" Target="slides/slide4.xml"/><Relationship Id="rId54" Type="http://schemas.openxmlformats.org/officeDocument/2006/relationships/font" Target="fonts/Roboto-bold.fntdata"/><Relationship Id="rId13" Type="http://schemas.openxmlformats.org/officeDocument/2006/relationships/slide" Target="slides/slide7.xml"/><Relationship Id="rId57" Type="http://schemas.openxmlformats.org/officeDocument/2006/relationships/font" Target="fonts/CenturyGothic-regular.fntdata"/><Relationship Id="rId12" Type="http://schemas.openxmlformats.org/officeDocument/2006/relationships/slide" Target="slides/slide6.xml"/><Relationship Id="rId56" Type="http://schemas.openxmlformats.org/officeDocument/2006/relationships/font" Target="fonts/Roboto-boldItalic.fntdata"/><Relationship Id="rId15" Type="http://schemas.openxmlformats.org/officeDocument/2006/relationships/slide" Target="slides/slide9.xml"/><Relationship Id="rId59" Type="http://schemas.openxmlformats.org/officeDocument/2006/relationships/font" Target="fonts/CenturyGothic-italic.fntdata"/><Relationship Id="rId14" Type="http://schemas.openxmlformats.org/officeDocument/2006/relationships/slide" Target="slides/slide8.xml"/><Relationship Id="rId58" Type="http://schemas.openxmlformats.org/officeDocument/2006/relationships/font" Target="fonts/CenturyGothic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3" name="Google Shape;163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11e4620c8a9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74" name="Google Shape;274;g11e4620c8a9_0_2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0859f100e3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86" name="Google Shape;286;g10859f100e3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98" name="Google Shape;298;p3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11" name="Google Shape;311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2c5460db1b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24" name="Google Shape;324;g2c5460db1b5_0_3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4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0934354e5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36" name="Google Shape;336;g20934354e58_0_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ca80b4d95b_0_5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48" name="Google Shape;348;gca80b4d95b_0_54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ca80b4d95b_0_5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62" name="Google Shape;362;gca80b4d95b_0_58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ca80b4d95b_0_6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74" name="Google Shape;374;gca80b4d95b_0_66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ca80b4d95b_0_2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86" name="Google Shape;386;gca80b4d95b_0_25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6" name="Google Shape;176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2c54e558fa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398" name="Google Shape;398;g2c54e558fa3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2c54e558fa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12" name="Google Shape;412;g2c54e558fa3_0_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2c54e558fa3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26" name="Google Shape;426;g2c54e558fa3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g2c54e558fa3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40" name="Google Shape;440;g2c54e558fa3_0_7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2c54e558fa3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54" name="Google Shape;454;g2c54e558fa3_0_9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2c65613525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68" name="Google Shape;468;g2c656135257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2c65b5a5dab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84" name="Google Shape;484;g2c65b5a5dab_0_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2c4eb0b9110_1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03" name="Google Shape;503;g2c4eb0b9110_1_1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17" name="Google Shape;517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c54e558fa3_1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31" name="Google Shape;531;g2c54e558fa3_1_2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8" name="Google Shape;188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2c54e558fa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5" name="Google Shape;545;g2c54e558fa3_1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5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g11e4620c8a9_3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57" name="Google Shape;557;g11e4620c8a9_3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7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g2091d5f2fab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69" name="Google Shape;569;g2091d5f2fab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g2091d5f2fab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81" name="Google Shape;581;g2091d5f2fab_0_7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11e4620c8a9_37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93" name="Google Shape;593;g11e4620c8a9_37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3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g2091d5f2fab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5" name="Google Shape;605;g2091d5f2fab_0_3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2091d5f2fa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16" name="Google Shape;616;g2091d5f2fab_0_5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2091d5f2fa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27" name="Google Shape;627;g2091d5f2fab_0_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g2091d5f2fab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38" name="Google Shape;638;g2091d5f2fab_0_9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g2c4eb0b9110_1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49" name="Google Shape;649;g2c4eb0b9110_1_3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0" name="Google Shape;200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8" name="Shape 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Google Shape;659;g2091d5f2fab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60" name="Google Shape;660;g2091d5f2fab_0_12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9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" name="Google Shape;670;g2c4eb0b9110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1" name="Google Shape;671;g2c4eb0b9110_1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0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g2c4eb0b9110_1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82" name="Google Shape;682;g2c4eb0b9110_1_5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g26be1bc650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93" name="Google Shape;693;g26be1bc650d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g2c1ce94b702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06" name="Google Shape;706;g2c1ce94b702_0_4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26be1bc650d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17" name="Google Shape;717;g26be1bc650d_0_1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6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g26be1bc650d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28" name="Google Shape;728;g26be1bc650d_0_2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ca80b4d95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gca80b4d95b_0_4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1ce94b702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6" name="Google Shape;226;g2c1ce94b702_0_1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8" name="Google Shape;238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c1ce94b70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50" name="Google Shape;250;g2c1ce94b702_0_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03d4319c23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62" name="Google Shape;262;g203d4319c23_0_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apositiva de título" type="title">
  <p:cSld name="TITLE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9"/>
          <p:cNvSpPr txBox="1"/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" type="subTitle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0" name="Google Shape;20;p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panorámica con descripción">
  <p:cSld name="Imagen panorámica con descripción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/>
          <p:nvPr>
            <p:ph idx="2" type="pic"/>
          </p:nvPr>
        </p:nvSpPr>
        <p:spPr>
          <a:xfrm>
            <a:off x="1154955" y="685800"/>
            <a:ext cx="8825658" cy="3640666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77" name="Google Shape;77;p20"/>
          <p:cNvSpPr txBox="1"/>
          <p:nvPr>
            <p:ph idx="1" type="body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8" name="Google Shape;78;p20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descripción">
  <p:cSld name="Título y descripció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1"/>
          <p:cNvSpPr txBox="1"/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1"/>
          <p:cNvSpPr txBox="1"/>
          <p:nvPr>
            <p:ph idx="1" type="body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84" name="Google Shape;84;p2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2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6" name="Google Shape;86;p2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ita con descripción">
  <p:cSld name="Cita con descripció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2"/>
          <p:cNvSpPr txBox="1"/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p22"/>
          <p:cNvSpPr txBox="1"/>
          <p:nvPr>
            <p:ph idx="1" type="body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b="0" i="0" sz="1400" cap="small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0" name="Google Shape;90;p22"/>
          <p:cNvSpPr txBox="1"/>
          <p:nvPr>
            <p:ph idx="2" type="body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91" name="Google Shape;91;p22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2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2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  <p:sp>
        <p:nvSpPr>
          <p:cNvPr id="94" name="Google Shape;94;p22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s-CL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2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200"/>
              <a:buFont typeface="Arial"/>
              <a:buNone/>
            </a:pPr>
            <a:r>
              <a:rPr b="0" i="0" lang="es-CL" sz="122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jeta de nombre">
  <p:cSld name="Tarjeta de nombr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3"/>
          <p:cNvSpPr txBox="1"/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23"/>
          <p:cNvSpPr txBox="1"/>
          <p:nvPr>
            <p:ph idx="1" type="body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99" name="Google Shape;99;p2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2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1" name="Google Shape;101;p2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3">
  <p:cSld name="Columna 3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24"/>
          <p:cNvSpPr txBox="1"/>
          <p:nvPr>
            <p:ph idx="1" type="body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5" name="Google Shape;105;p24"/>
          <p:cNvSpPr txBox="1"/>
          <p:nvPr>
            <p:ph idx="2" type="body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6" name="Google Shape;106;p24"/>
          <p:cNvSpPr txBox="1"/>
          <p:nvPr>
            <p:ph idx="3" type="body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7" name="Google Shape;107;p24"/>
          <p:cNvSpPr txBox="1"/>
          <p:nvPr>
            <p:ph idx="4" type="body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08" name="Google Shape;108;p24"/>
          <p:cNvSpPr txBox="1"/>
          <p:nvPr>
            <p:ph idx="5" type="body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09" name="Google Shape;109;p24"/>
          <p:cNvSpPr txBox="1"/>
          <p:nvPr>
            <p:ph idx="6" type="body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10" name="Google Shape;110;p24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1" name="Google Shape;111;p24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2" name="Google Shape;112;p2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2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4" name="Google Shape;114;p2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lumna de imagen 3">
  <p:cSld name="Columna de imagen 3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7" name="Google Shape;117;p25"/>
          <p:cNvSpPr txBox="1"/>
          <p:nvPr>
            <p:ph idx="1" type="body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18" name="Google Shape;118;p25"/>
          <p:cNvSpPr/>
          <p:nvPr>
            <p:ph idx="2" type="pic"/>
          </p:nvPr>
        </p:nvSpPr>
        <p:spPr>
          <a:xfrm>
            <a:off x="652463" y="2209800"/>
            <a:ext cx="2940050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119" name="Google Shape;119;p25"/>
          <p:cNvSpPr txBox="1"/>
          <p:nvPr>
            <p:ph idx="3" type="body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0" name="Google Shape;120;p25"/>
          <p:cNvSpPr txBox="1"/>
          <p:nvPr>
            <p:ph idx="4" type="body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1" name="Google Shape;121;p25"/>
          <p:cNvSpPr/>
          <p:nvPr>
            <p:ph idx="5" type="pic"/>
          </p:nvPr>
        </p:nvSpPr>
        <p:spPr>
          <a:xfrm>
            <a:off x="3889374" y="2209800"/>
            <a:ext cx="2930525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122" name="Google Shape;122;p25"/>
          <p:cNvSpPr txBox="1"/>
          <p:nvPr>
            <p:ph idx="6" type="body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123" name="Google Shape;123;p25"/>
          <p:cNvSpPr txBox="1"/>
          <p:nvPr>
            <p:ph idx="7" type="body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124" name="Google Shape;124;p25"/>
          <p:cNvSpPr/>
          <p:nvPr>
            <p:ph idx="8" type="pic"/>
          </p:nvPr>
        </p:nvSpPr>
        <p:spPr>
          <a:xfrm>
            <a:off x="7124699" y="2209800"/>
            <a:ext cx="2932113" cy="1524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125" name="Google Shape;125;p25"/>
          <p:cNvSpPr txBox="1"/>
          <p:nvPr>
            <p:ph idx="9" type="body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cxnSp>
        <p:nvCxnSpPr>
          <p:cNvPr id="126" name="Google Shape;126;p25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27" name="Google Shape;127;p25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cap="flat" cmpd="sng" w="12700">
            <a:solidFill>
              <a:schemeClr val="accent1">
                <a:alpha val="40000"/>
              </a:schemeClr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8" name="Google Shape;128;p2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texto vertical" type="vertTx">
  <p:cSld name="VERTICAL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body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vertical y texto" type="vertTitleAndTx">
  <p:cSld name="VERTICAL_TITLE_AND_VERTICAL_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ca80b4d95b_0_70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7" name="Google Shape;157;gca80b4d95b_0_70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158" name="Google Shape;158;gca80b4d95b_0_70"/>
          <p:cNvSpPr txBox="1"/>
          <p:nvPr>
            <p:ph idx="10" type="dt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" name="Google Shape;159;gca80b4d95b_0_70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" name="Google Shape;160;gca80b4d95b_0_70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ítulo y objetos" type="obj">
  <p:cSld name="OBJEC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indent="-32003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indent="-32003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indent="-320039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indent="-320039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indent="-320039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indent="-32004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indent="-32004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1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1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cabezado de sección" type="secHead">
  <p:cSld name="SECTION_HEADER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/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b="0" sz="4000" cap="none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" type="body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13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3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3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os objetos" type="twoObj">
  <p:cSld name="TWO_OBJECTS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4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" type="body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8" name="Google Shape;38;p14"/>
          <p:cNvSpPr txBox="1"/>
          <p:nvPr>
            <p:ph idx="2" type="body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39" name="Google Shape;39;p14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4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ación" type="twoTxTwoObj">
  <p:cSld name="TWO_OBJECTS_WITH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5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1" type="body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2" type="body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6" name="Google Shape;46;p15"/>
          <p:cNvSpPr txBox="1"/>
          <p:nvPr>
            <p:ph idx="3" type="body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b="0" sz="240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None/>
              <a:defRPr b="1" sz="1600"/>
            </a:lvl9pPr>
          </a:lstStyle>
          <a:p/>
        </p:txBody>
      </p:sp>
      <p:sp>
        <p:nvSpPr>
          <p:cNvPr id="47" name="Google Shape;47;p15"/>
          <p:cNvSpPr txBox="1"/>
          <p:nvPr>
            <p:ph idx="4" type="body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004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>
                <a:latin typeface="Arial"/>
                <a:ea typeface="Arial"/>
                <a:cs typeface="Arial"/>
                <a:sym typeface="Arial"/>
              </a:defRPr>
            </a:lvl1pPr>
            <a:lvl2pPr indent="-30988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indent="-299719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indent="-28956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indent="-28956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indent="-28956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indent="-28956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indent="-289559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indent="-289559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/>
        </p:txBody>
      </p:sp>
      <p:sp>
        <p:nvSpPr>
          <p:cNvPr id="48" name="Google Shape;48;p15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5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15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olo el título" type="titleOnly">
  <p:cSld name="TITLE_ONLY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6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16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n blanco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7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7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ido con título" type="objTx">
  <p:cSld name="OBJECT_WITH_CAPTION_TEX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/>
          <p:nvPr>
            <p:ph type="title"/>
          </p:nvPr>
        </p:nvSpPr>
        <p:spPr>
          <a:xfrm>
            <a:off x="1154954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b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18"/>
          <p:cNvSpPr txBox="1"/>
          <p:nvPr>
            <p:ph idx="1" type="body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0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>
                <a:latin typeface="Arial"/>
                <a:ea typeface="Arial"/>
                <a:cs typeface="Arial"/>
                <a:sym typeface="Arial"/>
              </a:defRPr>
            </a:lvl1pPr>
            <a:lvl2pPr indent="-32004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indent="-30988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indent="-299719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indent="-29972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indent="-29972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indent="-29972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indent="-29972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indent="-29972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/>
        </p:txBody>
      </p:sp>
      <p:sp>
        <p:nvSpPr>
          <p:cNvPr id="63" name="Google Shape;63;p18"/>
          <p:cNvSpPr txBox="1"/>
          <p:nvPr>
            <p:ph idx="2" type="body"/>
          </p:nvPr>
        </p:nvSpPr>
        <p:spPr>
          <a:xfrm>
            <a:off x="1154954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64" name="Google Shape;64;p1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" name="Google Shape;65;p1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Imagen con título" type="picTx">
  <p:cSld name="PICTURE_WITH_CAPTION_TEXT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9"/>
          <p:cNvSpPr txBox="1"/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b="0" sz="36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9"/>
          <p:cNvSpPr/>
          <p:nvPr>
            <p:ph idx="2" type="pic"/>
          </p:nvPr>
        </p:nvSpPr>
        <p:spPr>
          <a:xfrm>
            <a:off x="6949546" y="1143000"/>
            <a:ext cx="3200400" cy="4572000"/>
          </a:xfrm>
          <a:prstGeom prst="roundRect">
            <a:avLst>
              <a:gd fmla="val 1858" name="adj"/>
            </a:avLst>
          </a:prstGeom>
          <a:noFill/>
          <a:ln>
            <a:noFill/>
          </a:ln>
          <a:effectLst>
            <a:outerShdw blurRad="50800" rotWithShape="0" algn="tl" dir="5400000" dist="50800">
              <a:srgbClr val="000000">
                <a:alpha val="41176"/>
              </a:srgbClr>
            </a:outerShdw>
          </a:effectLst>
        </p:spPr>
      </p:sp>
      <p:sp>
        <p:nvSpPr>
          <p:cNvPr id="70" name="Google Shape;70;p19"/>
          <p:cNvSpPr txBox="1"/>
          <p:nvPr>
            <p:ph idx="1" type="body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6.xml"/><Relationship Id="rId22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5.xml"/><Relationship Id="rId21" Type="http://schemas.openxmlformats.org/officeDocument/2006/relationships/slideLayout" Target="../slideLayouts/slideLayout16.xml"/><Relationship Id="rId13" Type="http://schemas.openxmlformats.org/officeDocument/2006/relationships/slideLayout" Target="../slideLayouts/slideLayout8.xml"/><Relationship Id="rId12" Type="http://schemas.openxmlformats.org/officeDocument/2006/relationships/slideLayout" Target="../slideLayouts/slideLayout7.xml"/><Relationship Id="rId23" Type="http://schemas.openxmlformats.org/officeDocument/2006/relationships/theme" Target="../theme/theme2.xml"/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9" Type="http://schemas.openxmlformats.org/officeDocument/2006/relationships/slideLayout" Target="../slideLayouts/slideLayout4.xml"/><Relationship Id="rId15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9.xml"/><Relationship Id="rId17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11.xml"/><Relationship Id="rId5" Type="http://schemas.openxmlformats.org/officeDocument/2006/relationships/image" Target="../media/image2.png"/><Relationship Id="rId19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.xml"/><Relationship Id="rId1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2.xml"/><Relationship Id="rId8" Type="http://schemas.openxmlformats.org/officeDocument/2006/relationships/slideLayout" Target="../slideLayouts/slideLayout3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8"/>
          <p:cNvPicPr preferRelativeResize="0"/>
          <p:nvPr/>
        </p:nvPicPr>
        <p:blipFill rotWithShape="1">
          <a:blip r:embed="rId2">
            <a:alphaModFix/>
          </a:blip>
          <a:srcRect b="0" l="3613" r="0" t="0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8"/>
          <p:cNvPicPr preferRelativeResize="0"/>
          <p:nvPr/>
        </p:nvPicPr>
        <p:blipFill rotWithShape="1">
          <a:blip r:embed="rId3">
            <a:alphaModFix/>
          </a:blip>
          <a:srcRect b="0" l="35640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78C4F1">
                  <a:alpha val="5098"/>
                </a:srgbClr>
              </a:gs>
              <a:gs pos="36000">
                <a:srgbClr val="78C4F1">
                  <a:alpha val="4313"/>
                </a:srgbClr>
              </a:gs>
              <a:gs pos="69000">
                <a:srgbClr val="78C4F1">
                  <a:alpha val="0"/>
                </a:srgbClr>
              </a:gs>
              <a:gs pos="100000">
                <a:srgbClr val="78C4F1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8"/>
          <p:cNvPicPr preferRelativeResize="0"/>
          <p:nvPr/>
        </p:nvPicPr>
        <p:blipFill rotWithShape="1">
          <a:blip r:embed="rId4">
            <a:alphaModFix/>
          </a:blip>
          <a:srcRect b="0" l="0" r="0"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8"/>
          <p:cNvPicPr preferRelativeResize="0"/>
          <p:nvPr/>
        </p:nvPicPr>
        <p:blipFill rotWithShape="1">
          <a:blip r:embed="rId5">
            <a:alphaModFix/>
          </a:blip>
          <a:srcRect b="23320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;p8"/>
          <p:cNvSpPr txBox="1"/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8"/>
          <p:cNvSpPr txBox="1"/>
          <p:nvPr>
            <p:ph idx="1" type="body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4" name="Google Shape;14;p8"/>
          <p:cNvSpPr txBox="1"/>
          <p:nvPr>
            <p:ph idx="10" type="dt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" name="Google Shape;15;p8"/>
          <p:cNvSpPr txBox="1"/>
          <p:nvPr>
            <p:ph idx="11" type="ftr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6" name="Google Shape;16;p8"/>
          <p:cNvSpPr txBox="1"/>
          <p:nvPr>
            <p:ph idx="12" type="sldNum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  <p:sldLayoutId id="2147483661" r:id="rId18"/>
    <p:sldLayoutId id="2147483662" r:id="rId19"/>
    <p:sldLayoutId id="2147483663" r:id="rId20"/>
    <p:sldLayoutId id="2147483664" r:id="rId21"/>
    <p:sldLayoutId id="2147483665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gca80b4d95b_0_58"/>
          <p:cNvPicPr preferRelativeResize="0"/>
          <p:nvPr/>
        </p:nvPicPr>
        <p:blipFill rotWithShape="1">
          <a:blip r:embed="rId2">
            <a:alphaModFix/>
          </a:blip>
          <a:srcRect b="0" l="3614" r="0" t="0"/>
          <a:stretch/>
        </p:blipFill>
        <p:spPr>
          <a:xfrm>
            <a:off x="0" y="2669685"/>
            <a:ext cx="4037013" cy="41883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gca80b4d95b_0_58"/>
          <p:cNvPicPr preferRelativeResize="0"/>
          <p:nvPr/>
        </p:nvPicPr>
        <p:blipFill rotWithShape="1">
          <a:blip r:embed="rId3">
            <a:alphaModFix/>
          </a:blip>
          <a:srcRect b="0" l="35641" r="0" t="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gca80b4d95b_0_58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F7F7F7">
                  <a:alpha val="5098"/>
                </a:srgbClr>
              </a:gs>
              <a:gs pos="36000">
                <a:srgbClr val="F7F7F7">
                  <a:alpha val="4313"/>
                </a:srgbClr>
              </a:gs>
              <a:gs pos="69000">
                <a:srgbClr val="F7F7F7">
                  <a:alpha val="0"/>
                </a:srgbClr>
              </a:gs>
              <a:gs pos="100000">
                <a:srgbClr val="F7F7F7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gca80b4d95b_0_58"/>
          <p:cNvPicPr preferRelativeResize="0"/>
          <p:nvPr/>
        </p:nvPicPr>
        <p:blipFill rotWithShape="1">
          <a:blip r:embed="rId4">
            <a:alphaModFix/>
          </a:blip>
          <a:srcRect b="0" l="0" r="0" t="28815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gca80b4d95b_0_58"/>
          <p:cNvPicPr preferRelativeResize="0"/>
          <p:nvPr/>
        </p:nvPicPr>
        <p:blipFill rotWithShape="1">
          <a:blip r:embed="rId5">
            <a:alphaModFix/>
          </a:blip>
          <a:srcRect b="23318" l="0" r="0" t="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ca80b4d95b_0_5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gca80b4d95b_0_58"/>
          <p:cNvSpPr txBox="1"/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Font typeface="Century Gothic"/>
              <a:buNone/>
              <a:defRPr b="0" i="0" sz="4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1" name="Google Shape;151;gca80b4d95b_0_58"/>
          <p:cNvSpPr txBox="1"/>
          <p:nvPr>
            <p:ph idx="1" type="body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►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20040" lvl="1" marL="914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440"/>
              <a:buFont typeface="Noto Sans Symbols"/>
              <a:buChar char="►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09880" lvl="2" marL="1371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80"/>
              <a:buFont typeface="Noto Sans Symbols"/>
              <a:buChar char="►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99719" lvl="3" marL="1828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99720" lvl="4" marL="22860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99720" lvl="5" marL="2743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99720" lvl="6" marL="32004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99720" lvl="7" marL="36576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99720" lvl="8" marL="41148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120"/>
              <a:buFont typeface="Noto Sans Symbols"/>
              <a:buChar char="►"/>
              <a:defRPr b="0" i="0" sz="1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2" name="Google Shape;152;gca80b4d95b_0_58"/>
          <p:cNvSpPr txBox="1"/>
          <p:nvPr>
            <p:ph idx="10" type="dt"/>
          </p:nvPr>
        </p:nvSpPr>
        <p:spPr>
          <a:xfrm rot="5400000">
            <a:off x="10155638" y="1790701"/>
            <a:ext cx="9906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3" name="Google Shape;153;gca80b4d95b_0_58"/>
          <p:cNvSpPr txBox="1"/>
          <p:nvPr>
            <p:ph idx="11" type="ftr"/>
          </p:nvPr>
        </p:nvSpPr>
        <p:spPr>
          <a:xfrm rot="5400000">
            <a:off x="8951571" y="3225300"/>
            <a:ext cx="3859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1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154" name="Google Shape;154;gca80b4d95b_0_58"/>
          <p:cNvSpPr txBox="1"/>
          <p:nvPr>
            <p:ph idx="12" type="sldNum"/>
          </p:nvPr>
        </p:nvSpPr>
        <p:spPr>
          <a:xfrm>
            <a:off x="10352540" y="295729"/>
            <a:ext cx="838200" cy="76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7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1.jpg"/><Relationship Id="rId5" Type="http://schemas.openxmlformats.org/officeDocument/2006/relationships/image" Target="../media/image1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38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3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32.png"/><Relationship Id="rId6" Type="http://schemas.openxmlformats.org/officeDocument/2006/relationships/image" Target="../media/image24.jpg"/><Relationship Id="rId7" Type="http://schemas.openxmlformats.org/officeDocument/2006/relationships/image" Target="../media/image36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3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3.jpg"/><Relationship Id="rId6" Type="http://schemas.openxmlformats.org/officeDocument/2006/relationships/image" Target="../media/image28.jpg"/><Relationship Id="rId7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0.png"/><Relationship Id="rId6" Type="http://schemas.openxmlformats.org/officeDocument/2006/relationships/image" Target="../media/image30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9.png"/><Relationship Id="rId6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5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37.png"/><Relationship Id="rId6" Type="http://schemas.openxmlformats.org/officeDocument/2006/relationships/image" Target="../media/image33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2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"/>
          <p:cNvSpPr/>
          <p:nvPr/>
        </p:nvSpPr>
        <p:spPr>
          <a:xfrm>
            <a:off x="0" y="-5"/>
            <a:ext cx="12191696" cy="47307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p1"/>
          <p:cNvSpPr/>
          <p:nvPr/>
        </p:nvSpPr>
        <p:spPr>
          <a:xfrm>
            <a:off x="8719939" y="3753695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dk2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1"/>
          <p:cNvSpPr/>
          <p:nvPr/>
        </p:nvSpPr>
        <p:spPr>
          <a:xfrm>
            <a:off x="1" y="4055532"/>
            <a:ext cx="12191695" cy="2802467"/>
          </a:xfrm>
          <a:custGeom>
            <a:rect b="b" l="l" r="r" t="t"/>
            <a:pathLst>
              <a:path extrusionOk="0" h="8000" w="10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"/>
          <p:cNvSpPr txBox="1"/>
          <p:nvPr>
            <p:ph type="ctrTitle"/>
          </p:nvPr>
        </p:nvSpPr>
        <p:spPr>
          <a:xfrm>
            <a:off x="2540612" y="4610294"/>
            <a:ext cx="8185054" cy="90816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5333"/>
              <a:buFont typeface="Century Gothic"/>
              <a:buNone/>
            </a:pPr>
            <a:r>
              <a:rPr lang="es-CL" sz="4800"/>
              <a:t>CUENTA PÚBLICA, 2024</a:t>
            </a:r>
            <a:endParaRPr sz="4800"/>
          </a:p>
        </p:txBody>
      </p:sp>
      <p:sp>
        <p:nvSpPr>
          <p:cNvPr id="170" name="Google Shape;170;p1"/>
          <p:cNvSpPr txBox="1"/>
          <p:nvPr/>
        </p:nvSpPr>
        <p:spPr>
          <a:xfrm>
            <a:off x="894992" y="5474936"/>
            <a:ext cx="103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s-CL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“ Alcanzando </a:t>
            </a:r>
            <a:r>
              <a:rPr b="1" i="0" lang="es-CL" sz="3700" u="none" cap="none" strike="noStrike">
                <a:solidFill>
                  <a:srgbClr val="FFFF00"/>
                </a:solidFill>
              </a:rPr>
              <a:t>Mi Estrella</a:t>
            </a:r>
            <a:r>
              <a:rPr b="0" i="0" lang="es-CL" sz="37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de la mano de Jesús”</a:t>
            </a:r>
            <a:r>
              <a:rPr b="0" i="0" lang="es-CL" sz="44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1" name="Google Shape;171;p1"/>
          <p:cNvSpPr/>
          <p:nvPr/>
        </p:nvSpPr>
        <p:spPr>
          <a:xfrm>
            <a:off x="485775" y="195183"/>
            <a:ext cx="121920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2" name="Google Shape;172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95000" y="564475"/>
            <a:ext cx="3028850" cy="302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559723" y="1040500"/>
            <a:ext cx="5951552" cy="2927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11e4620c8a9_0_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7" name="Google Shape;277;g11e4620c8a9_0_2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11e4620c8a9_0_28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9" name="Google Shape;279;g11e4620c8a9_0_28"/>
          <p:cNvSpPr/>
          <p:nvPr/>
        </p:nvSpPr>
        <p:spPr>
          <a:xfrm>
            <a:off x="-211" y="1867942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g11e4620c8a9_0_28"/>
          <p:cNvSpPr txBox="1"/>
          <p:nvPr>
            <p:ph type="title"/>
          </p:nvPr>
        </p:nvSpPr>
        <p:spPr>
          <a:xfrm>
            <a:off x="1121025" y="35750"/>
            <a:ext cx="100026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67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RESULTADOS PRÁCTICAS, 2023 </a:t>
            </a:r>
            <a:endParaRPr/>
          </a:p>
        </p:txBody>
      </p:sp>
      <p:sp>
        <p:nvSpPr>
          <p:cNvPr id="281" name="Google Shape;281;g11e4620c8a9_0_28"/>
          <p:cNvSpPr/>
          <p:nvPr/>
        </p:nvSpPr>
        <p:spPr>
          <a:xfrm>
            <a:off x="678501" y="504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2" name="Google Shape;282;g11e4620c8a9_0_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" y="8"/>
            <a:ext cx="9715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g11e4620c8a9_0_28" title="Gráfic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143000"/>
            <a:ext cx="12192399" cy="58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0859f100e3_0_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10859f100e3_0_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921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0" name="Google Shape;290;g10859f100e3_0_2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10859f100e3_0_2"/>
          <p:cNvSpPr/>
          <p:nvPr/>
        </p:nvSpPr>
        <p:spPr>
          <a:xfrm>
            <a:off x="-200" y="1605075"/>
            <a:ext cx="12192417" cy="5363469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/>
              <a:t>Es necesario, manifestar que los educadores diferenciales son quienes reemplazan a los docentes en sus ausencias realizando las clases que se han planificado. </a:t>
            </a:r>
            <a:endParaRPr sz="2000"/>
          </a:p>
          <a:p>
            <a:pPr indent="45720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2000"/>
              <a:t>Desde este año y para avanzar en la mejora de las estudiantes del Programa, se decidió proteger las horas de Lenguaje y Matemática, para que los docentes no falten a ellas.</a:t>
            </a:r>
            <a:endParaRPr sz="2000"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g10859f100e3_0_2"/>
          <p:cNvSpPr txBox="1"/>
          <p:nvPr>
            <p:ph type="title"/>
          </p:nvPr>
        </p:nvSpPr>
        <p:spPr>
          <a:xfrm>
            <a:off x="1069676" y="0"/>
            <a:ext cx="103878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ANÁLISIS DE RESULTADOS PIE, 2022 v/ 2023 </a:t>
            </a:r>
            <a:endParaRPr/>
          </a:p>
        </p:txBody>
      </p:sp>
      <p:sp>
        <p:nvSpPr>
          <p:cNvPr id="293" name="Google Shape;293;g10859f100e3_0_2"/>
          <p:cNvSpPr/>
          <p:nvPr/>
        </p:nvSpPr>
        <p:spPr>
          <a:xfrm>
            <a:off x="662026" y="3289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4" name="Google Shape;294;g10859f100e3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" y="90495"/>
            <a:ext cx="97155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5" name="Google Shape;295;g10859f100e3_0_2"/>
          <p:cNvGraphicFramePr/>
          <p:nvPr/>
        </p:nvGraphicFramePr>
        <p:xfrm>
          <a:off x="629063" y="11429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{A77D048B-390E-4884-8125-5753EECB2323}</a:tableStyleId>
              </a:tblPr>
              <a:tblGrid>
                <a:gridCol w="5327850"/>
                <a:gridCol w="2803025"/>
                <a:gridCol w="2803025"/>
              </a:tblGrid>
              <a:tr h="11861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CL" sz="2000" u="none" cap="none" strike="noStrike"/>
                        <a:t>INDICADOR</a:t>
                      </a:r>
                      <a:endParaRPr b="1"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solidFill>
                            <a:schemeClr val="dk1"/>
                          </a:solidFill>
                        </a:rPr>
                        <a:t>CANTIDAD DE ESTUDIANTES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solidFill>
                            <a:schemeClr val="dk1"/>
                          </a:solidFill>
                        </a:rPr>
                        <a:t>2022</a:t>
                      </a:r>
                      <a:endParaRPr b="1"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solidFill>
                            <a:schemeClr val="dk1"/>
                          </a:solidFill>
                        </a:rPr>
                        <a:t>CANTIDAD DE ESTUDIANTES</a:t>
                      </a:r>
                      <a:endParaRPr b="1" sz="2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b="1" lang="es-CL" sz="2000" u="none" cap="none" strike="noStrike">
                          <a:solidFill>
                            <a:schemeClr val="dk1"/>
                          </a:solidFill>
                        </a:rPr>
                        <a:t>202</a:t>
                      </a:r>
                      <a:r>
                        <a:rPr b="1" lang="es-CL" sz="2000">
                          <a:solidFill>
                            <a:schemeClr val="dk1"/>
                          </a:solidFill>
                        </a:rPr>
                        <a:t>3</a:t>
                      </a:r>
                      <a:endParaRPr b="1"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2000" u="none" cap="none" strike="noStrike"/>
                        <a:t>Avance en Lengua y literatura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 u="none" cap="none" strike="noStrike"/>
                        <a:t>87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/>
                        <a:t>49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2000" u="none" cap="none" strike="noStrike"/>
                        <a:t>Avance en Matemática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 u="none" cap="none" strike="noStrike"/>
                        <a:t>63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/>
                        <a:t>49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36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2000" u="none" cap="none" strike="noStrike"/>
                        <a:t>Avance en Pruebas externas Lengua y literatura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 u="none" cap="none" strike="noStrike"/>
                        <a:t>29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/>
                        <a:t>20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89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2000" u="none" cap="none" strike="noStrike"/>
                        <a:t>Avance en Pruebas externas Matemática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 u="none" cap="none" strike="noStrike"/>
                        <a:t>30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/>
                        <a:t>22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15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s-CL" sz="2000" u="none" cap="none" strike="noStrike"/>
                        <a:t>Egresadas y de Alta del Programa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 u="none" cap="none" strike="noStrike"/>
                        <a:t>35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2000" u="none" cap="none" strike="noStrike"/>
                        <a:t>3</a:t>
                      </a:r>
                      <a:r>
                        <a:rPr lang="es-CL" sz="2000"/>
                        <a:t>5</a:t>
                      </a:r>
                      <a:endParaRPr sz="2000" u="none" cap="none" strike="noStrike"/>
                    </a:p>
                  </a:txBody>
                  <a:tcPr marT="91425" marB="91425" marR="68575" marL="68575">
                    <a:lnL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5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1" name="Google Shape;301;p3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2" name="Google Shape;302;p30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30"/>
          <p:cNvSpPr/>
          <p:nvPr/>
        </p:nvSpPr>
        <p:spPr>
          <a:xfrm>
            <a:off x="-211" y="1867942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4" name="Google Shape;304;p30"/>
          <p:cNvSpPr txBox="1"/>
          <p:nvPr>
            <p:ph type="title"/>
          </p:nvPr>
        </p:nvSpPr>
        <p:spPr>
          <a:xfrm>
            <a:off x="1121025" y="90500"/>
            <a:ext cx="105342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11111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ANÁLISIS DE RESULTADOS: COMPARATIVO DE PROMOCIÓN </a:t>
            </a:r>
            <a:endParaRPr/>
          </a:p>
        </p:txBody>
      </p:sp>
      <p:sp>
        <p:nvSpPr>
          <p:cNvPr id="305" name="Google Shape;305;p30"/>
          <p:cNvSpPr/>
          <p:nvPr/>
        </p:nvSpPr>
        <p:spPr>
          <a:xfrm>
            <a:off x="723801" y="905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6" name="Google Shape;306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" y="90483"/>
            <a:ext cx="97155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7" name="Google Shape;307;p30"/>
          <p:cNvGraphicFramePr/>
          <p:nvPr/>
        </p:nvGraphicFramePr>
        <p:xfrm>
          <a:off x="6202600" y="3342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{9E524618-1382-49B4-A532-99DB52038CC7}</a:tableStyleId>
              </a:tblPr>
              <a:tblGrid>
                <a:gridCol w="1019175"/>
                <a:gridCol w="1781175"/>
                <a:gridCol w="1457325"/>
                <a:gridCol w="1438275"/>
              </a:tblGrid>
              <a:tr h="56967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Nivel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Matrícula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N° de estudiantes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% Repitencia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1° Medios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175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2,3%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2° Medios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189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3° Medios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191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1,5%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96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4° Medios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176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420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Total: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731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308" name="Google Shape;308;p30"/>
          <p:cNvGraphicFramePr/>
          <p:nvPr/>
        </p:nvGraphicFramePr>
        <p:xfrm>
          <a:off x="168900" y="186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{9E524618-1382-49B4-A532-99DB52038CC7}</a:tableStyleId>
              </a:tblPr>
              <a:tblGrid>
                <a:gridCol w="823925"/>
                <a:gridCol w="906325"/>
                <a:gridCol w="803350"/>
                <a:gridCol w="813650"/>
                <a:gridCol w="628250"/>
                <a:gridCol w="813650"/>
                <a:gridCol w="803350"/>
              </a:tblGrid>
              <a:tr h="7064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Año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2021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2022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2023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2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2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37125">
                <a:tc rowSpan="3"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Promociòn</a:t>
                      </a:r>
                      <a:endParaRPr sz="10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Repitencia</a:t>
                      </a:r>
                      <a:endParaRPr sz="10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Promoción</a:t>
                      </a:r>
                      <a:endParaRPr sz="10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Repiten</a:t>
                      </a:r>
                      <a:endParaRPr sz="1000"/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cia</a:t>
                      </a:r>
                      <a:endParaRPr sz="10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Promoción</a:t>
                      </a:r>
                      <a:endParaRPr sz="10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Repitencia</a:t>
                      </a:r>
                      <a:endParaRPr sz="1000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32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811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5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744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723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5245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99.3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0.7%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99.6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0.4 %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98,9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1%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141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Matrícula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          	817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747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    	731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</a:t>
                      </a:r>
                      <a:endParaRPr b="1" sz="11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91425" marB="91425" marR="68575" marL="68575"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4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4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4"/>
          <p:cNvSpPr/>
          <p:nvPr/>
        </p:nvSpPr>
        <p:spPr>
          <a:xfrm>
            <a:off x="58750" y="1685775"/>
            <a:ext cx="12100974" cy="5134152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4"/>
          <p:cNvSpPr txBox="1"/>
          <p:nvPr>
            <p:ph type="title"/>
          </p:nvPr>
        </p:nvSpPr>
        <p:spPr>
          <a:xfrm>
            <a:off x="1822286" y="464021"/>
            <a:ext cx="89475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CONVIVENCIA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18" name="Google Shape;318;p4"/>
          <p:cNvSpPr/>
          <p:nvPr/>
        </p:nvSpPr>
        <p:spPr>
          <a:xfrm>
            <a:off x="753898" y="215376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9" name="Google Shape;319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898" y="400021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4"/>
          <p:cNvSpPr txBox="1"/>
          <p:nvPr>
            <p:ph idx="1" type="body"/>
          </p:nvPr>
        </p:nvSpPr>
        <p:spPr>
          <a:xfrm>
            <a:off x="1195162" y="2155093"/>
            <a:ext cx="89466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rgbClr val="0B5394"/>
                </a:solidFill>
              </a:rPr>
              <a:t>Total de Intervenciones 2023 por curso</a:t>
            </a:r>
            <a:endParaRPr b="1">
              <a:solidFill>
                <a:srgbClr val="0B5394"/>
              </a:solidFill>
            </a:endParaRPr>
          </a:p>
          <a:p>
            <a:pPr indent="-228600" lvl="0" marL="457200" rtl="0" algn="l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ts val="2057"/>
              <a:buNone/>
            </a:pPr>
            <a:r>
              <a:t/>
            </a:r>
            <a:endParaRPr/>
          </a:p>
        </p:txBody>
      </p:sp>
      <p:pic>
        <p:nvPicPr>
          <p:cNvPr id="321" name="Google Shape;321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7550" y="2777650"/>
            <a:ext cx="10771350" cy="373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2c5460db1b5_0_3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g2c5460db1b5_0_3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4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g2c5460db1b5_0_33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g2c5460db1b5_0_33"/>
          <p:cNvSpPr/>
          <p:nvPr/>
        </p:nvSpPr>
        <p:spPr>
          <a:xfrm>
            <a:off x="58750" y="1685775"/>
            <a:ext cx="12100974" cy="5134152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0" name="Google Shape;330;g2c5460db1b5_0_33"/>
          <p:cNvSpPr txBox="1"/>
          <p:nvPr>
            <p:ph type="title"/>
          </p:nvPr>
        </p:nvSpPr>
        <p:spPr>
          <a:xfrm>
            <a:off x="1822286" y="464021"/>
            <a:ext cx="89475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CONVIVENCIA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31" name="Google Shape;331;g2c5460db1b5_0_33"/>
          <p:cNvSpPr/>
          <p:nvPr/>
        </p:nvSpPr>
        <p:spPr>
          <a:xfrm>
            <a:off x="753898" y="215376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2" name="Google Shape;332;g2c5460db1b5_0_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898" y="400021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g2c5460db1b5_0_33"/>
          <p:cNvSpPr txBox="1"/>
          <p:nvPr>
            <p:ph idx="1" type="body"/>
          </p:nvPr>
        </p:nvSpPr>
        <p:spPr>
          <a:xfrm>
            <a:off x="419100" y="2155100"/>
            <a:ext cx="113433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CL" sz="2600"/>
              <a:t>Total comparativo 2022-2023</a:t>
            </a:r>
            <a:endParaRPr sz="2600"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CL" sz="2600"/>
              <a:t>2022: 1493 entrevistas a Estudiantes/Apoderados.</a:t>
            </a:r>
            <a:endParaRPr sz="2600"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CL" sz="2600"/>
              <a:t>2023: 2366 entrevistas a Estudiantes/Apoderados.</a:t>
            </a:r>
            <a:endParaRPr sz="2600"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lnSpc>
                <a:spcPct val="107000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rPr lang="es-CL" sz="2600"/>
              <a:t>Aumento significativo de 873 intervenciones adicionales.</a:t>
            </a:r>
            <a:endParaRPr sz="26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0934354e58_0_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9" name="Google Shape;339;g20934354e58_0_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0" name="Google Shape;340;g20934354e58_0_9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1" name="Google Shape;341;g20934354e58_0_9"/>
          <p:cNvSpPr/>
          <p:nvPr/>
        </p:nvSpPr>
        <p:spPr>
          <a:xfrm>
            <a:off x="45513" y="1758500"/>
            <a:ext cx="12100974" cy="5134152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20934354e58_0_9"/>
          <p:cNvSpPr txBox="1"/>
          <p:nvPr>
            <p:ph type="title"/>
          </p:nvPr>
        </p:nvSpPr>
        <p:spPr>
          <a:xfrm>
            <a:off x="1822286" y="464021"/>
            <a:ext cx="89475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CONVIVENCIA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43" name="Google Shape;343;g20934354e58_0_9"/>
          <p:cNvSpPr/>
          <p:nvPr/>
        </p:nvSpPr>
        <p:spPr>
          <a:xfrm>
            <a:off x="753898" y="215376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4" name="Google Shape;344;g20934354e58_0_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53898" y="400021"/>
            <a:ext cx="9715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g20934354e58_0_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193713" y="2286150"/>
            <a:ext cx="8677275" cy="430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ca80b4d95b_0_542"/>
          <p:cNvSpPr/>
          <p:nvPr/>
        </p:nvSpPr>
        <p:spPr>
          <a:xfrm>
            <a:off x="6930" y="-6122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rPr b="0" i="0" lang="es-CL" sz="1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AaAAAA</a:t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gca80b4d95b_0_54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2" name="Google Shape;352;gca80b4d95b_0_542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gca80b4d95b_0_542"/>
          <p:cNvSpPr/>
          <p:nvPr/>
        </p:nvSpPr>
        <p:spPr>
          <a:xfrm>
            <a:off x="6713" y="1613617"/>
            <a:ext cx="12192417" cy="5274291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ca80b4d95b_0_542"/>
          <p:cNvSpPr/>
          <p:nvPr/>
        </p:nvSpPr>
        <p:spPr>
          <a:xfrm>
            <a:off x="-1068406" y="571492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gca80b4d95b_0_54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344" y="290717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ca80b4d95b_0_542"/>
          <p:cNvSpPr txBox="1"/>
          <p:nvPr/>
        </p:nvSpPr>
        <p:spPr>
          <a:xfrm>
            <a:off x="1863927" y="609622"/>
            <a:ext cx="8007000" cy="7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Arial"/>
              <a:buNone/>
            </a:pPr>
            <a:r>
              <a:rPr b="0" i="0" lang="es-CL" sz="4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ÁREA DE CONVIVENCIA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7" name="Google Shape;357;gca80b4d95b_0_5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40075" y="2178500"/>
            <a:ext cx="3084525" cy="231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8" name="Google Shape;358;gca80b4d95b_0_5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40075" y="4491900"/>
            <a:ext cx="3746025" cy="2106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59" name="Google Shape;359;gca80b4d95b_0_5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24600" y="2178501"/>
            <a:ext cx="6566840" cy="441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ca80b4d95b_0_582"/>
          <p:cNvSpPr/>
          <p:nvPr/>
        </p:nvSpPr>
        <p:spPr>
          <a:xfrm>
            <a:off x="213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gca80b4d95b_0_58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gca80b4d95b_0_582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gca80b4d95b_0_582"/>
          <p:cNvSpPr/>
          <p:nvPr/>
        </p:nvSpPr>
        <p:spPr>
          <a:xfrm>
            <a:off x="25" y="1252750"/>
            <a:ext cx="12192417" cy="4713738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s-CL" sz="1000" u="none" cap="none" strike="noStrike">
                <a:solidFill>
                  <a:schemeClr val="dk1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gca80b4d95b_0_582"/>
          <p:cNvSpPr/>
          <p:nvPr/>
        </p:nvSpPr>
        <p:spPr>
          <a:xfrm>
            <a:off x="-1068406" y="571492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gca80b4d95b_0_58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344" y="290717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gca80b4d95b_0_582"/>
          <p:cNvSpPr txBox="1"/>
          <p:nvPr/>
        </p:nvSpPr>
        <p:spPr>
          <a:xfrm>
            <a:off x="2358725" y="448500"/>
            <a:ext cx="7550700" cy="8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es-CL" sz="4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ASISTENCIA ESTUDIANTES</a:t>
            </a:r>
            <a:endParaRPr b="1" i="0" sz="4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gca80b4d95b_0_5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4450" y="1895475"/>
            <a:ext cx="9867900" cy="337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ca80b4d95b_0_666"/>
          <p:cNvSpPr/>
          <p:nvPr/>
        </p:nvSpPr>
        <p:spPr>
          <a:xfrm>
            <a:off x="0" y="-996750"/>
            <a:ext cx="12192000" cy="78546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gca80b4d95b_0_66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ca80b4d95b_0_666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gca80b4d95b_0_666"/>
          <p:cNvSpPr/>
          <p:nvPr/>
        </p:nvSpPr>
        <p:spPr>
          <a:xfrm>
            <a:off x="25500" y="1143000"/>
            <a:ext cx="12192417" cy="5758404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34290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2500"/>
              <a:buFont typeface="Noto Sans Symbols"/>
              <a:buChar char="∙"/>
            </a:pPr>
            <a:r>
              <a:rPr b="1" i="0" lang="es-CL" sz="2300" u="none" cap="none" strike="noStrike">
                <a:solidFill>
                  <a:srgbClr val="0B5394"/>
                </a:solidFill>
                <a:latin typeface="Calibri"/>
                <a:ea typeface="Calibri"/>
                <a:cs typeface="Calibri"/>
                <a:sym typeface="Calibri"/>
              </a:rPr>
              <a:t>PLAN DE FORMACIÓN CIUDADANA</a:t>
            </a:r>
            <a:endParaRPr b="1" i="0" sz="23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t/>
            </a:r>
            <a:endParaRPr b="1" i="0" sz="2300" u="none" cap="none" strike="noStrike">
              <a:solidFill>
                <a:srgbClr val="0B5394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ca80b4d95b_0_666"/>
          <p:cNvSpPr txBox="1"/>
          <p:nvPr>
            <p:ph type="title"/>
          </p:nvPr>
        </p:nvSpPr>
        <p:spPr>
          <a:xfrm>
            <a:off x="1554175" y="294100"/>
            <a:ext cx="92265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Gestión de la convivencia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1" name="Google Shape;381;gca80b4d95b_0_666"/>
          <p:cNvSpPr/>
          <p:nvPr/>
        </p:nvSpPr>
        <p:spPr>
          <a:xfrm>
            <a:off x="582613" y="16262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2" name="Google Shape;382;gca80b4d95b_0_66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3" y="162620"/>
            <a:ext cx="97155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83" name="Google Shape;383;gca80b4d95b_0_666"/>
          <p:cNvGraphicFramePr/>
          <p:nvPr/>
        </p:nvGraphicFramePr>
        <p:xfrm>
          <a:off x="1872575" y="24448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{8E6A2F42-E384-459E-8F82-CCD2187B83DE}</a:tableStyleId>
              </a:tblPr>
              <a:tblGrid>
                <a:gridCol w="5037375"/>
                <a:gridCol w="34094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s-CL" sz="2100" u="none" cap="none" strike="noStrike">
                          <a:solidFill>
                            <a:schemeClr val="lt1"/>
                          </a:solidFill>
                        </a:rPr>
                        <a:t>Acciones</a:t>
                      </a:r>
                      <a:endParaRPr b="1" sz="2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s-CL" sz="2100" u="none" cap="none" strike="noStrike">
                          <a:solidFill>
                            <a:schemeClr val="lt1"/>
                          </a:solidFill>
                        </a:rPr>
                        <a:t>% Implementación </a:t>
                      </a:r>
                      <a:endParaRPr b="1" sz="2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chemeClr val="dk1"/>
                          </a:solidFill>
                        </a:rPr>
                        <a:t>Plan de curso estudiantes y Apoderados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chemeClr val="dk1"/>
                          </a:solidFill>
                        </a:rPr>
                        <a:t> 100%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100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CL" sz="1900">
                          <a:solidFill>
                            <a:schemeClr val="dk1"/>
                          </a:solidFill>
                        </a:rPr>
                        <a:t>Encuentro con Apoderados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chemeClr val="dk1"/>
                          </a:solidFill>
                        </a:rPr>
                        <a:t>100%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chemeClr val="dk1"/>
                          </a:solidFill>
                        </a:rPr>
                        <a:t>Reuniones estudiantes líderes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chemeClr val="dk1"/>
                          </a:solidFill>
                        </a:rPr>
                        <a:t>100%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chemeClr val="dk1"/>
                          </a:solidFill>
                        </a:rPr>
                        <a:t>Conformación CCEE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s-CL" sz="1900" u="none" cap="none" strike="noStrike">
                          <a:solidFill>
                            <a:schemeClr val="dk1"/>
                          </a:solidFill>
                        </a:rPr>
                        <a:t>100%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900">
                          <a:solidFill>
                            <a:schemeClr val="dk1"/>
                          </a:solidFill>
                        </a:rPr>
                        <a:t>Programa de Orientación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900">
                          <a:solidFill>
                            <a:schemeClr val="dk1"/>
                          </a:solidFill>
                        </a:rPr>
                        <a:t>100%</a:t>
                      </a:r>
                      <a:endParaRPr sz="19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900">
                          <a:solidFill>
                            <a:schemeClr val="dk1"/>
                          </a:solidFill>
                        </a:rPr>
                        <a:t>Talleres y Olimpiadas ACLE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900">
                          <a:solidFill>
                            <a:schemeClr val="dk1"/>
                          </a:solidFill>
                        </a:rPr>
                        <a:t>100%</a:t>
                      </a:r>
                      <a:endParaRPr sz="19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ca80b4d95b_0_25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gca80b4d95b_0_25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gca80b4d95b_0_258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ca80b4d95b_0_258"/>
          <p:cNvSpPr/>
          <p:nvPr/>
        </p:nvSpPr>
        <p:spPr>
          <a:xfrm>
            <a:off x="0" y="1827808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B5394"/>
                </a:solidFill>
              </a:rPr>
              <a:t>                                                   </a:t>
            </a:r>
            <a:endParaRPr b="1" sz="2000">
              <a:solidFill>
                <a:srgbClr val="0B5394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B5394"/>
                </a:solidFill>
              </a:rPr>
              <a:t>                                    </a:t>
            </a:r>
            <a:r>
              <a:rPr b="1" i="0" lang="es-CL" sz="2000" u="none" cap="none" strike="noStrike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PLAN INTEGRAL DE SEGURIDAD ESCOLAR 100%</a:t>
            </a:r>
            <a:r>
              <a:rPr b="1" lang="es-CL" sz="2000">
                <a:solidFill>
                  <a:srgbClr val="0B5394"/>
                </a:solidFill>
              </a:rPr>
              <a:t> IMPLEMENTADO</a:t>
            </a:r>
            <a:endParaRPr b="1" i="0" sz="20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B5394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gca80b4d95b_0_258"/>
          <p:cNvSpPr txBox="1"/>
          <p:nvPr>
            <p:ph type="title"/>
          </p:nvPr>
        </p:nvSpPr>
        <p:spPr>
          <a:xfrm>
            <a:off x="1833190" y="294103"/>
            <a:ext cx="89475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s-CL">
                <a:solidFill>
                  <a:schemeClr val="lt1"/>
                </a:solidFill>
              </a:rPr>
              <a:t>Gestión de la convivencia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93" name="Google Shape;393;gca80b4d95b_0_258"/>
          <p:cNvSpPr/>
          <p:nvPr/>
        </p:nvSpPr>
        <p:spPr>
          <a:xfrm>
            <a:off x="582613" y="16262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4" name="Google Shape;394;gca80b4d95b_0_25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3" y="162620"/>
            <a:ext cx="97155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5" name="Google Shape;395;gca80b4d95b_0_258"/>
          <p:cNvGraphicFramePr/>
          <p:nvPr/>
        </p:nvGraphicFramePr>
        <p:xfrm>
          <a:off x="2406676" y="30675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{8E6A2F42-E384-459E-8F82-CCD2187B83DE}</a:tableStyleId>
              </a:tblPr>
              <a:tblGrid>
                <a:gridCol w="4549650"/>
                <a:gridCol w="39986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s-CL" sz="2100" u="none" cap="none" strike="noStrike">
                          <a:solidFill>
                            <a:schemeClr val="lt1"/>
                          </a:solidFill>
                        </a:rPr>
                        <a:t>Tipo de Simulacro </a:t>
                      </a:r>
                      <a:endParaRPr b="1" sz="2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b="1" lang="es-CL" sz="2100" u="none" cap="none" strike="noStrike">
                          <a:solidFill>
                            <a:schemeClr val="lt1"/>
                          </a:solidFill>
                        </a:rPr>
                        <a:t>Fechas</a:t>
                      </a:r>
                      <a:endParaRPr b="1" sz="2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2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1800" u="none" cap="none" strike="noStrike">
                          <a:solidFill>
                            <a:schemeClr val="dk1"/>
                          </a:solidFill>
                        </a:rPr>
                        <a:t>Evacuación interna (sismo)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>
                          <a:solidFill>
                            <a:schemeClr val="dk1"/>
                          </a:solidFill>
                        </a:rPr>
                        <a:t>13 de Abril de 2023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1800" u="none" cap="none" strike="noStrike">
                          <a:solidFill>
                            <a:schemeClr val="dk1"/>
                          </a:solidFill>
                        </a:rPr>
                        <a:t>Evacuación interna (sismo)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>
                          <a:solidFill>
                            <a:schemeClr val="dk1"/>
                          </a:solidFill>
                        </a:rPr>
                        <a:t>7 de Junio de 2023</a:t>
                      </a:r>
                      <a:endParaRPr sz="1800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1800">
                          <a:solidFill>
                            <a:schemeClr val="dk1"/>
                          </a:solidFill>
                        </a:rPr>
                        <a:t>Evacuación interna (sismo)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1800">
                          <a:solidFill>
                            <a:schemeClr val="dk1"/>
                          </a:solidFill>
                        </a:rPr>
                        <a:t>27 de Julio de 2023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1800">
                          <a:solidFill>
                            <a:schemeClr val="dk1"/>
                          </a:solidFill>
                        </a:rPr>
                        <a:t>Evacuación interna (sismo)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>
                          <a:solidFill>
                            <a:schemeClr val="dk1"/>
                          </a:solidFill>
                        </a:rPr>
                        <a:t>6 de Octubre de 2023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Arial"/>
                        <a:buNone/>
                      </a:pPr>
                      <a:r>
                        <a:rPr lang="es-CL" sz="1800">
                          <a:solidFill>
                            <a:schemeClr val="dk1"/>
                          </a:solidFill>
                        </a:rPr>
                        <a:t>Evacuación interna (sismo)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800">
                          <a:solidFill>
                            <a:schemeClr val="dk1"/>
                          </a:solidFill>
                        </a:rPr>
                        <a:t>22 de Noviembre de 2023</a:t>
                      </a:r>
                      <a:endParaRPr sz="18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2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2"/>
          <p:cNvSpPr txBox="1"/>
          <p:nvPr>
            <p:ph type="title"/>
          </p:nvPr>
        </p:nvSpPr>
        <p:spPr>
          <a:xfrm>
            <a:off x="1833190" y="270529"/>
            <a:ext cx="8947522" cy="140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TABLA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83" name="Google Shape;183;p2"/>
          <p:cNvSpPr txBox="1"/>
          <p:nvPr>
            <p:ph idx="1" type="body"/>
          </p:nvPr>
        </p:nvSpPr>
        <p:spPr>
          <a:xfrm>
            <a:off x="748450" y="2204038"/>
            <a:ext cx="10470900" cy="421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►"/>
            </a:pPr>
            <a:r>
              <a:rPr lang="es-CL" sz="2400"/>
              <a:t>Saludo</a:t>
            </a:r>
            <a:endParaRPr sz="2400"/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s-CL" sz="2400"/>
              <a:t>Oración</a:t>
            </a:r>
            <a:endParaRPr sz="2400"/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s-CL" sz="2400"/>
              <a:t>Presentaciones Áreas</a:t>
            </a:r>
            <a:endParaRPr sz="2400"/>
          </a:p>
          <a:p>
            <a:pPr indent="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s-CL" sz="2400"/>
              <a:t>           Rectoría    </a:t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CL" sz="2400"/>
              <a:t>                Académica</a:t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CL" sz="2400"/>
              <a:t>                Convivencia</a:t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CL" sz="2400"/>
              <a:t>                Pastoral</a:t>
            </a:r>
            <a:endParaRPr sz="2400"/>
          </a:p>
          <a:p>
            <a:pPr indent="0" lvl="0" marL="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s-CL" sz="2400"/>
              <a:t>                Recursos</a:t>
            </a:r>
            <a:endParaRPr sz="2400"/>
          </a:p>
          <a:p>
            <a:pPr indent="-3429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s-CL" sz="2400"/>
              <a:t>Varios</a:t>
            </a:r>
            <a:endParaRPr sz="2400"/>
          </a:p>
          <a:p>
            <a:pPr indent="-2413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95853" y="-116105"/>
            <a:ext cx="12642623" cy="369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5" name="Google Shape;185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4658" y="180975"/>
            <a:ext cx="1007459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c54e558fa3_0_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g2c54e558fa3_0_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g2c54e558fa3_0_0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g2c54e558fa3_0_0"/>
          <p:cNvSpPr/>
          <p:nvPr/>
        </p:nvSpPr>
        <p:spPr>
          <a:xfrm>
            <a:off x="121225" y="1009625"/>
            <a:ext cx="12070493" cy="5745664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952500" rtl="0" algn="l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52500" rtl="0" algn="just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dk1"/>
              </a:solidFill>
              <a:highlight>
                <a:schemeClr val="dk2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52500" rtl="0" algn="just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3100">
                <a:solidFill>
                  <a:schemeClr val="dk1"/>
                </a:solidFill>
                <a:highlight>
                  <a:schemeClr val="dk2"/>
                </a:highlight>
                <a:latin typeface="Cambria"/>
                <a:ea typeface="Cambria"/>
                <a:cs typeface="Cambria"/>
                <a:sym typeface="Cambria"/>
              </a:rPr>
              <a:t>OBJETIVO ESTRATÉGICO: </a:t>
            </a:r>
            <a:endParaRPr b="1" sz="3100">
              <a:solidFill>
                <a:schemeClr val="dk1"/>
              </a:solidFill>
              <a:highlight>
                <a:schemeClr val="dk2"/>
              </a:highlight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52500" rtl="0" algn="just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6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“Desarrollar un itinerario formativo evangelizador que promueva el desarrollo cristiano de los estudiantes, insertos en su comunidad y contexto social, en la Iglesia y comprometido con el mundo”.</a:t>
            </a:r>
            <a:endParaRPr b="1" sz="26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65200" rtl="0" algn="l">
              <a:lnSpc>
                <a:spcPct val="97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65200" rtl="0" algn="just">
              <a:lnSpc>
                <a:spcPct val="97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s-CL" sz="29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OBJETIVO ESPECÍFICO N°1: Ofrecer a todos los integrantes de la comunidad educativa,experiencias personales con Jesucristo para fortalecer la fe.</a:t>
            </a:r>
            <a:endParaRPr b="1" sz="29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65200" rtl="0" algn="l">
              <a:lnSpc>
                <a:spcPct val="97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04" name="Google Shape;404;g2c54e558fa3_0_0"/>
          <p:cNvSpPr txBox="1"/>
          <p:nvPr>
            <p:ph type="title"/>
          </p:nvPr>
        </p:nvSpPr>
        <p:spPr>
          <a:xfrm>
            <a:off x="2164775" y="69275"/>
            <a:ext cx="6407700" cy="122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>
                <a:solidFill>
                  <a:schemeClr val="lt1"/>
                </a:solidFill>
              </a:rPr>
              <a:t>      </a:t>
            </a:r>
            <a:r>
              <a:rPr lang="es-CL">
                <a:solidFill>
                  <a:schemeClr val="lt1"/>
                </a:solidFill>
              </a:rPr>
              <a:t>ÁREA PASTORAL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Plan Operativo Anual 2023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05" name="Google Shape;405;g2c54e558fa3_0_0"/>
          <p:cNvSpPr/>
          <p:nvPr/>
        </p:nvSpPr>
        <p:spPr>
          <a:xfrm>
            <a:off x="582613" y="16262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6" name="Google Shape;406;g2c54e558fa3_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3" y="16262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07" name="Google Shape;407;g2c54e558fa3_0_0"/>
          <p:cNvSpPr/>
          <p:nvPr/>
        </p:nvSpPr>
        <p:spPr>
          <a:xfrm>
            <a:off x="753898" y="4000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g2c54e558fa3_0_0"/>
          <p:cNvSpPr/>
          <p:nvPr/>
        </p:nvSpPr>
        <p:spPr>
          <a:xfrm>
            <a:off x="906298" y="5524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2c54e558fa3_0_0"/>
          <p:cNvSpPr/>
          <p:nvPr/>
        </p:nvSpPr>
        <p:spPr>
          <a:xfrm>
            <a:off x="1058698" y="7048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2c54e558fa3_0_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g2c54e558fa3_0_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g2c54e558fa3_0_15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g2c54e558fa3_0_15"/>
          <p:cNvSpPr/>
          <p:nvPr/>
        </p:nvSpPr>
        <p:spPr>
          <a:xfrm>
            <a:off x="121225" y="1009625"/>
            <a:ext cx="12070493" cy="5745664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Char char="-"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Acompañamiento en aula a profesor de Religión.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75%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Char char="-"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Apoyar y/o acompañar en los contenidos en materias interdisciplinarias, referidos a magisterio de Iglesia.Programa encuentro de primeros  medios de la RED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Char char="-"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Taller capacitación para profesores de religión.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68300" lvl="0" marL="457200" marR="165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Char char="-"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Actividad vinculada con Santo Tomás de Aquino con estudiantes (PK a IV Medio)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55600" lvl="0" marL="457200" marR="1651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Twentieth Century"/>
              <a:buChar char="-"/>
            </a:pPr>
            <a:r>
              <a:rPr b="1" lang="es-CL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J</a:t>
            </a: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ornada Equipos Pastorales.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17500" lvl="0" marL="45720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Twentieth Century"/>
              <a:buChar char="-"/>
            </a:pPr>
            <a:r>
              <a:rPr b="1" lang="es-CL" sz="18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C</a:t>
            </a: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onvocatoria a actividades pastorales de la arquidiócesis de Santiago.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95%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Twentieth Century"/>
              <a:buChar char="-"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Reuniòn de equipo pastoral.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61950" lvl="0" marL="457200" marR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Twentieth Century"/>
              <a:buChar char="-"/>
            </a:pPr>
            <a:r>
              <a:rPr b="1" lang="es-CL" sz="21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Participación en actividades Fundacionales </a:t>
            </a:r>
            <a:r>
              <a:rPr b="1" lang="es-CL" sz="21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1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wentieth Century"/>
              <a:buChar char="-"/>
            </a:pPr>
            <a:r>
              <a:rPr b="1" lang="es-CL" sz="24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GPT y formaciòn. </a:t>
            </a:r>
            <a:r>
              <a:rPr b="1" lang="es-CL" sz="24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4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3746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Twentieth Century"/>
              <a:buChar char="-"/>
            </a:pPr>
            <a:r>
              <a:rPr b="1" lang="es-CL" sz="23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Informes mensuales de la Pastoral de cada colegio </a:t>
            </a:r>
            <a:r>
              <a:rPr b="1" lang="es-CL" sz="23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7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965200" rtl="0" algn="l">
              <a:lnSpc>
                <a:spcPct val="97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418" name="Google Shape;418;g2c54e558fa3_0_15"/>
          <p:cNvSpPr txBox="1"/>
          <p:nvPr>
            <p:ph type="title"/>
          </p:nvPr>
        </p:nvSpPr>
        <p:spPr>
          <a:xfrm>
            <a:off x="3983173" y="294100"/>
            <a:ext cx="67974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>
                <a:solidFill>
                  <a:schemeClr val="lt1"/>
                </a:solidFill>
              </a:rPr>
              <a:t>ÁREA PASTORAL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19" name="Google Shape;419;g2c54e558fa3_0_15"/>
          <p:cNvSpPr/>
          <p:nvPr/>
        </p:nvSpPr>
        <p:spPr>
          <a:xfrm>
            <a:off x="582613" y="16262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20" name="Google Shape;420;g2c54e558fa3_0_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3" y="16262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g2c54e558fa3_0_15"/>
          <p:cNvSpPr/>
          <p:nvPr/>
        </p:nvSpPr>
        <p:spPr>
          <a:xfrm>
            <a:off x="753898" y="4000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g2c54e558fa3_0_15"/>
          <p:cNvSpPr/>
          <p:nvPr/>
        </p:nvSpPr>
        <p:spPr>
          <a:xfrm>
            <a:off x="906298" y="5524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g2c54e558fa3_0_15"/>
          <p:cNvSpPr/>
          <p:nvPr/>
        </p:nvSpPr>
        <p:spPr>
          <a:xfrm>
            <a:off x="1058698" y="7048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2c54e558fa3_0_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g2c54e558fa3_0_3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2c54e558fa3_0_39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g2c54e558fa3_0_39"/>
          <p:cNvSpPr/>
          <p:nvPr/>
        </p:nvSpPr>
        <p:spPr>
          <a:xfrm>
            <a:off x="121225" y="1124650"/>
            <a:ext cx="12070493" cy="5631006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952500" rtl="0" algn="l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52500" rtl="0" algn="l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65200" rtl="0" algn="l">
              <a:lnSpc>
                <a:spcPct val="97000"/>
              </a:lnSpc>
              <a:spcBef>
                <a:spcPts val="130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Participación en actividades convocadas por los colegios (Misa Aniversario)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Participación de Directores de Pastoral en las reuniones convocadas por el Área de Pastoral de la SECST.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Relación personal con Dios.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40%</a:t>
            </a: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/Vida comunitaria en fe.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32%</a:t>
            </a: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/Apoyo a la fe del alumno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67%</a:t>
            </a: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(MEC) </a:t>
            </a:r>
            <a:endParaRPr b="1" sz="2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Bautismo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,Primera Comunión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y  Confirmación.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92%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Participación de las familias en las actividades pastorales de establecimiento.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72,5%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Pastoral familiar. (DELEGADOS)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94%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Realizar actividad solidaria con padres de familia.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92%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PASTORAL ASISTENTES EDUCACIÓN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85%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Acompañamiento al centro general de padres y apoderados CEPA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32" name="Google Shape;432;g2c54e558fa3_0_39"/>
          <p:cNvSpPr txBox="1"/>
          <p:nvPr>
            <p:ph type="title"/>
          </p:nvPr>
        </p:nvSpPr>
        <p:spPr>
          <a:xfrm>
            <a:off x="3983173" y="294100"/>
            <a:ext cx="67974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>
                <a:solidFill>
                  <a:schemeClr val="lt1"/>
                </a:solidFill>
              </a:rPr>
              <a:t>ÁREA PASTORAL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33" name="Google Shape;433;g2c54e558fa3_0_39"/>
          <p:cNvSpPr/>
          <p:nvPr/>
        </p:nvSpPr>
        <p:spPr>
          <a:xfrm>
            <a:off x="582613" y="16262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34" name="Google Shape;434;g2c54e558fa3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3" y="16262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g2c54e558fa3_0_39"/>
          <p:cNvSpPr/>
          <p:nvPr/>
        </p:nvSpPr>
        <p:spPr>
          <a:xfrm>
            <a:off x="753898" y="4000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2c54e558fa3_0_39"/>
          <p:cNvSpPr/>
          <p:nvPr/>
        </p:nvSpPr>
        <p:spPr>
          <a:xfrm>
            <a:off x="906298" y="5524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g2c54e558fa3_0_39"/>
          <p:cNvSpPr/>
          <p:nvPr/>
        </p:nvSpPr>
        <p:spPr>
          <a:xfrm>
            <a:off x="1058698" y="7048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c54e558fa3_0_7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g2c54e558fa3_0_7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g2c54e558fa3_0_78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g2c54e558fa3_0_78"/>
          <p:cNvSpPr/>
          <p:nvPr/>
        </p:nvSpPr>
        <p:spPr>
          <a:xfrm>
            <a:off x="121225" y="1124650"/>
            <a:ext cx="12070493" cy="5631006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952500" rtl="0" algn="l">
              <a:lnSpc>
                <a:spcPct val="97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65200" rtl="0" algn="just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marR="965200" rtl="0" algn="just">
              <a:lnSpc>
                <a:spcPct val="9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300">
                <a:solidFill>
                  <a:srgbClr val="0000FF"/>
                </a:solidFill>
                <a:latin typeface="Cambria"/>
                <a:ea typeface="Cambria"/>
                <a:cs typeface="Cambria"/>
                <a:sym typeface="Cambria"/>
              </a:rPr>
              <a:t>OBJETIVO ESPECÍFICO N°2: Implementar Jornadas formativas ,coordinadas con el área pastoral y jefaturas de curso para fortalecer la identidad ,la convivencia y los vínculos de confianza entre docentes y estudiantes .</a:t>
            </a:r>
            <a:endParaRPr b="1" sz="2300">
              <a:solidFill>
                <a:srgbClr val="0000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3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</a:t>
            </a: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Retiro funcionarios 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Evaluación Retiro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97,8%</a:t>
            </a: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, jornada de funcionarios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97,2%</a:t>
            </a:r>
            <a:endParaRPr b="1" sz="22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Encuentro 1° medios de la RED  </a:t>
            </a:r>
            <a:r>
              <a:rPr b="1" lang="es-CL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PROMEDIO ENCUENTRO 1 MEDIOS RED X=5,4</a:t>
            </a:r>
            <a:endParaRPr b="1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- Jornada educativa ( encuentros con Cristo)    </a:t>
            </a:r>
            <a:r>
              <a:rPr b="1" lang="es-CL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NIVEL 1° MEDIO  89,9%</a:t>
            </a:r>
            <a:endParaRPr b="1"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5029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NIVEL 2° MEDIO  79,6%</a:t>
            </a:r>
            <a:endParaRPr b="1"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5029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NIVEL 3° MEDIO  98,3%</a:t>
            </a:r>
            <a:endParaRPr b="1" sz="1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12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                                                                                                                           NIVEL 4° MEDIO  94,6</a:t>
            </a:r>
            <a:r>
              <a:rPr b="1" lang="es-CL" sz="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</a:t>
            </a:r>
            <a:r>
              <a:rPr lang="es-CL" sz="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	           </a:t>
            </a:r>
            <a:r>
              <a:rPr b="1" lang="es-CL" sz="1800">
                <a:solidFill>
                  <a:schemeClr val="dk1"/>
                </a:solidFill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X = 89,75%</a:t>
            </a:r>
            <a:endParaRPr b="1" sz="1800">
              <a:solidFill>
                <a:schemeClr val="dk1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9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b="1" sz="2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8890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5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46" name="Google Shape;446;g2c54e558fa3_0_78"/>
          <p:cNvSpPr txBox="1"/>
          <p:nvPr>
            <p:ph type="title"/>
          </p:nvPr>
        </p:nvSpPr>
        <p:spPr>
          <a:xfrm>
            <a:off x="3983173" y="294100"/>
            <a:ext cx="67974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>
                <a:solidFill>
                  <a:schemeClr val="lt1"/>
                </a:solidFill>
              </a:rPr>
              <a:t>ÁREA PASTORAL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7" name="Google Shape;447;g2c54e558fa3_0_78"/>
          <p:cNvSpPr/>
          <p:nvPr/>
        </p:nvSpPr>
        <p:spPr>
          <a:xfrm>
            <a:off x="582613" y="16262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8" name="Google Shape;448;g2c54e558fa3_0_7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3" y="16262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49" name="Google Shape;449;g2c54e558fa3_0_78"/>
          <p:cNvSpPr/>
          <p:nvPr/>
        </p:nvSpPr>
        <p:spPr>
          <a:xfrm>
            <a:off x="753898" y="4000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g2c54e558fa3_0_78"/>
          <p:cNvSpPr/>
          <p:nvPr/>
        </p:nvSpPr>
        <p:spPr>
          <a:xfrm>
            <a:off x="906298" y="5524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2c54e558fa3_0_78"/>
          <p:cNvSpPr/>
          <p:nvPr/>
        </p:nvSpPr>
        <p:spPr>
          <a:xfrm>
            <a:off x="1058698" y="7048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2c54e558fa3_0_9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g2c54e558fa3_0_9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g2c54e558fa3_0_94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g2c54e558fa3_0_94"/>
          <p:cNvSpPr/>
          <p:nvPr/>
        </p:nvSpPr>
        <p:spPr>
          <a:xfrm>
            <a:off x="121225" y="1124650"/>
            <a:ext cx="12070493" cy="5631006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384300" rtl="0" algn="l">
              <a:lnSpc>
                <a:spcPct val="9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1384300" rtl="0" algn="l">
              <a:lnSpc>
                <a:spcPct val="9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rPr b="1" lang="es-CL" sz="2300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OBJETIVO ESPECÍFICO N°3 :Fortalecer el liderazgo de estudiantes y padres de familia ,que participan en directivas de centro de estudiantes y centro de padres y apoderados respectivamente. </a:t>
            </a:r>
            <a:endParaRPr b="1" sz="23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25400" lvl="0" marL="88900" marR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88900" marR="635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latin typeface="Twentieth Century"/>
                <a:ea typeface="Twentieth Century"/>
                <a:cs typeface="Twentieth Century"/>
                <a:sym typeface="Twentieth Century"/>
              </a:rPr>
              <a:t>-Jornada de Formación para los estudiantes delegados de pastoral a nivel de RED SECST. </a:t>
            </a:r>
            <a:r>
              <a:rPr b="1" lang="es-CL" sz="2200"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-12700" lvl="0" marL="88900" marR="114300" rtl="0" algn="l">
              <a:lnSpc>
                <a:spcPct val="118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latin typeface="Twentieth Century"/>
                <a:ea typeface="Twentieth Century"/>
                <a:cs typeface="Twentieth Century"/>
                <a:sym typeface="Twentieth Century"/>
              </a:rPr>
              <a:t>-Jornada de Formación para Padres Delegados de Pastoral.</a:t>
            </a:r>
            <a:r>
              <a:rPr b="1" lang="es-CL" sz="2200">
                <a:highlight>
                  <a:schemeClr val="dk2"/>
                </a:highlight>
                <a:latin typeface="Twentieth Century"/>
                <a:ea typeface="Twentieth Century"/>
                <a:cs typeface="Twentieth Century"/>
                <a:sym typeface="Twentieth Century"/>
              </a:rPr>
              <a:t>100%</a:t>
            </a:r>
            <a:endParaRPr b="1" sz="2200"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1092200" marR="95250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092200" marR="95250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100">
              <a:solidFill>
                <a:srgbClr val="0000F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952500" rtl="0" algn="l">
              <a:lnSpc>
                <a:spcPct val="10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rgbClr val="0000FF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OBJETIVO ESPECÍFICO N°4 </a:t>
            </a:r>
            <a:r>
              <a:rPr b="1" lang="es-CL" sz="2400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:</a:t>
            </a:r>
            <a:r>
              <a:rPr b="1" lang="es-CL" sz="2400">
                <a:solidFill>
                  <a:schemeClr val="accent6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Implementar ,monitorear y evaluar los programas que aportan a la formación integral y desarrollo de los talentos de las estudiantes.</a:t>
            </a:r>
            <a:endParaRPr b="1" sz="2400">
              <a:solidFill>
                <a:schemeClr val="accent6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 Instrumento Valórico “Mi Estrella”  </a:t>
            </a:r>
            <a:r>
              <a:rPr b="1" lang="es-CL" sz="2200">
                <a:solidFill>
                  <a:schemeClr val="dk1"/>
                </a:solidFill>
                <a:highlight>
                  <a:schemeClr val="dk2"/>
                </a:highlight>
                <a:latin typeface="Calibri"/>
                <a:ea typeface="Calibri"/>
                <a:cs typeface="Calibri"/>
                <a:sym typeface="Calibri"/>
              </a:rPr>
              <a:t>50%</a:t>
            </a:r>
            <a:endParaRPr b="1" sz="3700">
              <a:solidFill>
                <a:srgbClr val="0000FF"/>
              </a:solidFill>
              <a:highlight>
                <a:schemeClr val="dk2"/>
              </a:highlight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36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60" name="Google Shape;460;g2c54e558fa3_0_94"/>
          <p:cNvSpPr txBox="1"/>
          <p:nvPr>
            <p:ph type="title"/>
          </p:nvPr>
        </p:nvSpPr>
        <p:spPr>
          <a:xfrm>
            <a:off x="3983173" y="294100"/>
            <a:ext cx="67974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>
                <a:solidFill>
                  <a:schemeClr val="lt1"/>
                </a:solidFill>
              </a:rPr>
              <a:t>ÁREA PASTORAL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61" name="Google Shape;461;g2c54e558fa3_0_94"/>
          <p:cNvSpPr/>
          <p:nvPr/>
        </p:nvSpPr>
        <p:spPr>
          <a:xfrm>
            <a:off x="582613" y="16262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2" name="Google Shape;462;g2c54e558fa3_0_9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3" y="16262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2c54e558fa3_0_94"/>
          <p:cNvSpPr/>
          <p:nvPr/>
        </p:nvSpPr>
        <p:spPr>
          <a:xfrm>
            <a:off x="753898" y="4000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g2c54e558fa3_0_94"/>
          <p:cNvSpPr/>
          <p:nvPr/>
        </p:nvSpPr>
        <p:spPr>
          <a:xfrm>
            <a:off x="906298" y="5524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g2c54e558fa3_0_94"/>
          <p:cNvSpPr/>
          <p:nvPr/>
        </p:nvSpPr>
        <p:spPr>
          <a:xfrm>
            <a:off x="1058698" y="7048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2c656135257_0_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g2c656135257_0_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g2c656135257_0_5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g2c656135257_0_5"/>
          <p:cNvSpPr/>
          <p:nvPr/>
        </p:nvSpPr>
        <p:spPr>
          <a:xfrm>
            <a:off x="121225" y="1124650"/>
            <a:ext cx="12070493" cy="5631006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384300" rtl="0" algn="l">
              <a:lnSpc>
                <a:spcPct val="9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36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74" name="Google Shape;474;g2c656135257_0_5"/>
          <p:cNvSpPr txBox="1"/>
          <p:nvPr>
            <p:ph type="title"/>
          </p:nvPr>
        </p:nvSpPr>
        <p:spPr>
          <a:xfrm>
            <a:off x="3983173" y="294100"/>
            <a:ext cx="67974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>
                <a:solidFill>
                  <a:schemeClr val="lt1"/>
                </a:solidFill>
              </a:rPr>
              <a:t>ÁREA PASTORAL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75" name="Google Shape;475;g2c656135257_0_5"/>
          <p:cNvSpPr/>
          <p:nvPr/>
        </p:nvSpPr>
        <p:spPr>
          <a:xfrm>
            <a:off x="582613" y="16262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76" name="Google Shape;476;g2c656135257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3" y="16262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g2c656135257_0_5"/>
          <p:cNvSpPr/>
          <p:nvPr/>
        </p:nvSpPr>
        <p:spPr>
          <a:xfrm>
            <a:off x="753898" y="4000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g2c656135257_0_5"/>
          <p:cNvSpPr/>
          <p:nvPr/>
        </p:nvSpPr>
        <p:spPr>
          <a:xfrm>
            <a:off x="906298" y="5524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g2c656135257_0_5"/>
          <p:cNvSpPr/>
          <p:nvPr/>
        </p:nvSpPr>
        <p:spPr>
          <a:xfrm>
            <a:off x="1058698" y="7048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480" name="Google Shape;480;g2c656135257_0_5"/>
          <p:cNvGraphicFramePr/>
          <p:nvPr/>
        </p:nvGraphicFramePr>
        <p:xfrm>
          <a:off x="669200" y="17304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{9E524618-1382-49B4-A532-99DB52038CC7}</a:tableStyleId>
              </a:tblPr>
              <a:tblGrid>
                <a:gridCol w="477600"/>
                <a:gridCol w="2453750"/>
                <a:gridCol w="1764800"/>
                <a:gridCol w="2558450"/>
                <a:gridCol w="3316575"/>
              </a:tblGrid>
              <a:tr h="84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N°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SACRAMENTO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Año 2022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Año 2023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OBSERVACIÓN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12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1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BAUTISMO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100%   (3)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100%    ( 15)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ESTUDIANTES INSCRITAS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664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2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PRIMERA COMUNIÓN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100%   (10)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100%	(29)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ESTUDIANTES INSCRITAS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3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CONFIRMACIÓN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100%   (12)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  92%    ( 33)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ESTUDIANTES INSCRITAS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472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 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TOTAL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100%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97%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b="1" lang="es-CL"/>
                        <a:t> </a:t>
                      </a:r>
                      <a:endParaRPr b="1"/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481" name="Google Shape;481;g2c656135257_0_5"/>
          <p:cNvSpPr txBox="1"/>
          <p:nvPr/>
        </p:nvSpPr>
        <p:spPr>
          <a:xfrm>
            <a:off x="304800" y="1247025"/>
            <a:ext cx="10276500" cy="53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1100"/>
              <a:t>                                                                            </a:t>
            </a:r>
            <a:r>
              <a:rPr b="1" lang="es-CL" sz="1600"/>
              <a:t>    </a:t>
            </a:r>
            <a:r>
              <a:rPr b="1" lang="es-CL" sz="1800">
                <a:solidFill>
                  <a:schemeClr val="lt1"/>
                </a:solidFill>
              </a:rPr>
              <a:t>COMPARATIVO SACRAMENTOS DE INICIACIÓN CRISTIANA</a:t>
            </a:r>
            <a:endParaRPr b="1" sz="1800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-CL" sz="1100"/>
              <a:t> </a:t>
            </a:r>
            <a:endParaRPr sz="1100"/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s-CL" sz="1100"/>
              <a:t> </a:t>
            </a:r>
            <a:endParaRPr sz="11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2c65b5a5dab_0_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g2c65b5a5dab_0_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g2c65b5a5dab_0_5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g2c65b5a5dab_0_5"/>
          <p:cNvSpPr/>
          <p:nvPr/>
        </p:nvSpPr>
        <p:spPr>
          <a:xfrm>
            <a:off x="121225" y="1124650"/>
            <a:ext cx="12070493" cy="5631006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1384300" rtl="0" algn="l">
              <a:lnSpc>
                <a:spcPct val="97000"/>
              </a:lnSpc>
              <a:spcBef>
                <a:spcPts val="4000"/>
              </a:spcBef>
              <a:spcAft>
                <a:spcPts val="0"/>
              </a:spcAft>
              <a:buNone/>
            </a:pPr>
            <a:r>
              <a:t/>
            </a:r>
            <a:endParaRPr b="1" sz="27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indent="0" lvl="0" marL="0" marR="508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CL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</a:t>
            </a:r>
            <a:endParaRPr b="1" sz="3600">
              <a:solidFill>
                <a:srgbClr val="0000FF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90" name="Google Shape;490;g2c65b5a5dab_0_5"/>
          <p:cNvSpPr txBox="1"/>
          <p:nvPr>
            <p:ph type="title"/>
          </p:nvPr>
        </p:nvSpPr>
        <p:spPr>
          <a:xfrm>
            <a:off x="3983173" y="294100"/>
            <a:ext cx="6797400" cy="100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rPr lang="es-CL">
                <a:solidFill>
                  <a:schemeClr val="lt1"/>
                </a:solidFill>
              </a:rPr>
              <a:t>ÁREA PASTORAL</a:t>
            </a:r>
            <a:endParaRPr>
              <a:solidFill>
                <a:schemeClr val="lt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Century Gothic"/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91" name="Google Shape;491;g2c65b5a5dab_0_5"/>
          <p:cNvSpPr/>
          <p:nvPr/>
        </p:nvSpPr>
        <p:spPr>
          <a:xfrm>
            <a:off x="582613" y="16262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2" name="Google Shape;492;g2c65b5a5dab_0_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2613" y="16262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g2c65b5a5dab_0_5"/>
          <p:cNvSpPr/>
          <p:nvPr/>
        </p:nvSpPr>
        <p:spPr>
          <a:xfrm>
            <a:off x="753898" y="4000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g2c65b5a5dab_0_5"/>
          <p:cNvSpPr/>
          <p:nvPr/>
        </p:nvSpPr>
        <p:spPr>
          <a:xfrm>
            <a:off x="906298" y="5524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2c65b5a5dab_0_5"/>
          <p:cNvSpPr/>
          <p:nvPr/>
        </p:nvSpPr>
        <p:spPr>
          <a:xfrm>
            <a:off x="1058698" y="704821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g2c65b5a5dab_0_5"/>
          <p:cNvSpPr txBox="1"/>
          <p:nvPr/>
        </p:nvSpPr>
        <p:spPr>
          <a:xfrm>
            <a:off x="304800" y="1731825"/>
            <a:ext cx="11073300" cy="710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s-CL" sz="1100"/>
              <a:t>                                                                            </a:t>
            </a:r>
            <a:r>
              <a:rPr b="1" lang="es-CL" sz="1600"/>
              <a:t>    </a:t>
            </a:r>
            <a:r>
              <a:rPr lang="es-CL" sz="1100"/>
              <a:t> </a:t>
            </a:r>
            <a:r>
              <a:rPr lang="es-CL" sz="3600"/>
              <a:t>A</a:t>
            </a:r>
            <a:r>
              <a:rPr lang="es-CL" sz="3600"/>
              <a:t>compañamiento espiritual     </a:t>
            </a:r>
            <a:r>
              <a:rPr lang="es-CL" sz="2600"/>
              <a:t>100%</a:t>
            </a:r>
            <a:endParaRPr sz="2600"/>
          </a:p>
        </p:txBody>
      </p:sp>
      <p:pic>
        <p:nvPicPr>
          <p:cNvPr id="497" name="Google Shape;497;g2c65b5a5dab_0_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1225" y="1460225"/>
            <a:ext cx="3177876" cy="25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Google Shape;498;g2c65b5a5dab_0_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1225" y="4308500"/>
            <a:ext cx="3377050" cy="2447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g2c65b5a5dab_0_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68928" y="2546513"/>
            <a:ext cx="3704771" cy="2787276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g2c65b5a5dab_0_5"/>
          <p:cNvSpPr txBox="1"/>
          <p:nvPr/>
        </p:nvSpPr>
        <p:spPr>
          <a:xfrm>
            <a:off x="7544350" y="2546525"/>
            <a:ext cx="4282500" cy="3705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highlight>
                <a:schemeClr val="accen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chemeClr val="dk1"/>
                </a:solidFill>
                <a:highlight>
                  <a:schemeClr val="accen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Por </a:t>
            </a:r>
            <a:r>
              <a:rPr b="1" lang="es-CL" sz="2000">
                <a:solidFill>
                  <a:schemeClr val="dk1"/>
                </a:solidFill>
                <a:highlight>
                  <a:schemeClr val="accen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más</a:t>
            </a:r>
            <a:r>
              <a:rPr b="1" lang="es-CL" sz="2000">
                <a:solidFill>
                  <a:schemeClr val="dk1"/>
                </a:solidFill>
                <a:highlight>
                  <a:schemeClr val="accent1"/>
                </a:highlight>
                <a:latin typeface="Century Gothic"/>
                <a:ea typeface="Century Gothic"/>
                <a:cs typeface="Century Gothic"/>
                <a:sym typeface="Century Gothic"/>
              </a:rPr>
              <a:t> de cinco años la pastoral de acompañamiento espiritual de nuestro liceo ha sido acompañado por la Hna. Irene mancilla.Ella junto a estudiantes de nivel 3° medios se forman ,participan y comparten con los niños y familias del hospital.</a:t>
            </a:r>
            <a:endParaRPr b="1" sz="2000">
              <a:solidFill>
                <a:schemeClr val="dk1"/>
              </a:solidFill>
              <a:highlight>
                <a:schemeClr val="accent1"/>
              </a:highlight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4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4eb0b9110_1_18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g2c4eb0b9110_1_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4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2c4eb0b9110_1_18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g2c4eb0b9110_1_18"/>
          <p:cNvSpPr/>
          <p:nvPr/>
        </p:nvSpPr>
        <p:spPr>
          <a:xfrm>
            <a:off x="-21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g2c4eb0b9110_1_18"/>
          <p:cNvSpPr txBox="1"/>
          <p:nvPr>
            <p:ph type="title"/>
          </p:nvPr>
        </p:nvSpPr>
        <p:spPr>
          <a:xfrm>
            <a:off x="1719805" y="328911"/>
            <a:ext cx="89475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 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1. Gestión Financiera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10" name="Google Shape;510;g2c4eb0b9110_1_1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g2c4eb0b9110_1_18"/>
          <p:cNvSpPr txBox="1"/>
          <p:nvPr/>
        </p:nvSpPr>
        <p:spPr>
          <a:xfrm>
            <a:off x="3524725" y="2431025"/>
            <a:ext cx="55929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INGRESOS EFECTIVAMENTE PERCIBIDOS 2023</a:t>
            </a:r>
            <a:endParaRPr b="1"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12" name="Google Shape;512;g2c4eb0b9110_1_18"/>
          <p:cNvSpPr txBox="1"/>
          <p:nvPr/>
        </p:nvSpPr>
        <p:spPr>
          <a:xfrm>
            <a:off x="828825" y="5973650"/>
            <a:ext cx="3204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L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Fuente: Depto. Finanzas de la Red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13" name="Google Shape;513;g2c4eb0b9110_1_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7425" y="3384152"/>
            <a:ext cx="4982050" cy="1454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4" name="Google Shape;514;g2c4eb0b9110_1_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9600" y="2930500"/>
            <a:ext cx="5516100" cy="3315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6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"/>
          <p:cNvSpPr/>
          <p:nvPr/>
        </p:nvSpPr>
        <p:spPr>
          <a:xfrm>
            <a:off x="-21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"/>
          <p:cNvSpPr txBox="1"/>
          <p:nvPr>
            <p:ph type="title"/>
          </p:nvPr>
        </p:nvSpPr>
        <p:spPr>
          <a:xfrm>
            <a:off x="1719805" y="328911"/>
            <a:ext cx="89475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 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1. Gestión Financiera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23" name="Google Shape;523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6"/>
          <p:cNvSpPr txBox="1"/>
          <p:nvPr/>
        </p:nvSpPr>
        <p:spPr>
          <a:xfrm>
            <a:off x="3524725" y="2375363"/>
            <a:ext cx="3472200" cy="3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GASTOS EFECTUADOS 2023</a:t>
            </a:r>
            <a:endParaRPr b="1"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6"/>
          <p:cNvSpPr txBox="1"/>
          <p:nvPr/>
        </p:nvSpPr>
        <p:spPr>
          <a:xfrm>
            <a:off x="828825" y="5973650"/>
            <a:ext cx="3204300" cy="24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s-CL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Fuente: Depto. Finanzas de la Red</a:t>
            </a:r>
            <a:endParaRPr b="1" i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26" name="Google Shape;526;p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74013" y="3006650"/>
            <a:ext cx="4391025" cy="2085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p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55391" y="2954625"/>
            <a:ext cx="5587885" cy="335867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6"/>
          <p:cNvSpPr txBox="1"/>
          <p:nvPr/>
        </p:nvSpPr>
        <p:spPr>
          <a:xfrm>
            <a:off x="828850" y="5302850"/>
            <a:ext cx="4481400" cy="4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Resultado a diciembre 2023: </a:t>
            </a:r>
            <a:r>
              <a:rPr b="1" lang="es-CL" sz="1600">
                <a:solidFill>
                  <a:srgbClr val="FF000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$34.875.951</a:t>
            </a:r>
            <a:endParaRPr b="1" sz="1600">
              <a:solidFill>
                <a:srgbClr val="FF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2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2c54e558fa3_1_23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g2c54e558fa3_1_2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4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g2c54e558fa3_1_23"/>
          <p:cNvSpPr/>
          <p:nvPr/>
        </p:nvSpPr>
        <p:spPr>
          <a:xfrm>
            <a:off x="-21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2c54e558fa3_1_23"/>
          <p:cNvSpPr txBox="1"/>
          <p:nvPr>
            <p:ph type="title"/>
          </p:nvPr>
        </p:nvSpPr>
        <p:spPr>
          <a:xfrm>
            <a:off x="1719805" y="328911"/>
            <a:ext cx="89475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 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1. Gestión Financiera</a:t>
            </a:r>
            <a:r>
              <a:rPr lang="es-CL">
                <a:solidFill>
                  <a:srgbClr val="FFFFFF"/>
                </a:solidFill>
              </a:rPr>
              <a:t>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537" name="Google Shape;537;g2c54e558fa3_1_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g2c54e558fa3_1_23"/>
          <p:cNvSpPr txBox="1"/>
          <p:nvPr/>
        </p:nvSpPr>
        <p:spPr>
          <a:xfrm>
            <a:off x="1561925" y="2422675"/>
            <a:ext cx="2802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ACCIONES PME 2023</a:t>
            </a:r>
            <a:endParaRPr b="1"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39" name="Google Shape;539;g2c54e558fa3_1_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9975" y="3030797"/>
            <a:ext cx="5338241" cy="3201525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2c54e558fa3_1_23"/>
          <p:cNvSpPr txBox="1"/>
          <p:nvPr/>
        </p:nvSpPr>
        <p:spPr>
          <a:xfrm>
            <a:off x="7780775" y="2422675"/>
            <a:ext cx="2802300" cy="4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000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INVERSIÓN PME 2023</a:t>
            </a:r>
            <a:endParaRPr b="1" sz="2000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541" name="Google Shape;541;g2c54e558fa3_1_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5025" y="3030800"/>
            <a:ext cx="5217476" cy="3201524"/>
          </a:xfrm>
          <a:prstGeom prst="rect">
            <a:avLst/>
          </a:prstGeom>
          <a:noFill/>
          <a:ln>
            <a:noFill/>
          </a:ln>
        </p:spPr>
      </p:pic>
      <p:sp>
        <p:nvSpPr>
          <p:cNvPr id="542" name="Google Shape;542;g2c54e558fa3_1_23"/>
          <p:cNvSpPr txBox="1"/>
          <p:nvPr/>
        </p:nvSpPr>
        <p:spPr>
          <a:xfrm>
            <a:off x="8289875" y="6328375"/>
            <a:ext cx="1784100" cy="27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Total: $427.400.000</a:t>
            </a:r>
            <a:endParaRPr b="1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3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3" name="Google Shape;193;p3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4" name="Google Shape;194;p3"/>
          <p:cNvSpPr txBox="1"/>
          <p:nvPr>
            <p:ph type="title"/>
          </p:nvPr>
        </p:nvSpPr>
        <p:spPr>
          <a:xfrm>
            <a:off x="1508447" y="452718"/>
            <a:ext cx="8947522" cy="140053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ACADÉMICA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95" name="Google Shape;195;p3"/>
          <p:cNvSpPr txBox="1"/>
          <p:nvPr>
            <p:ph idx="1" type="body"/>
          </p:nvPr>
        </p:nvSpPr>
        <p:spPr>
          <a:xfrm>
            <a:off x="1103300" y="2305976"/>
            <a:ext cx="8946600" cy="40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5052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Char char="❑"/>
            </a:pPr>
            <a:r>
              <a:rPr lang="es-CL" sz="2400"/>
              <a:t>Comparativo de Evaluaciones externas, 2023.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es-CL" sz="2400"/>
              <a:t>SIMCE Histórico, LSBD.</a:t>
            </a:r>
            <a:endParaRPr sz="2400"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400"/>
              <a:buChar char="❑"/>
            </a:pPr>
            <a:r>
              <a:rPr lang="es-CL" sz="2400"/>
              <a:t> </a:t>
            </a:r>
            <a:r>
              <a:rPr lang="es-CL" sz="2400"/>
              <a:t>Prácticas de estudiantes de IV° Medios, 2023.</a:t>
            </a:r>
            <a:endParaRPr sz="2400"/>
          </a:p>
          <a:p>
            <a:pPr indent="-342900" lvl="0" marL="3429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Font typeface="Noto Sans Symbols"/>
              <a:buChar char="❑"/>
            </a:pPr>
            <a:r>
              <a:rPr lang="es-CL" sz="2400"/>
              <a:t> Resultados PIE, 2023.</a:t>
            </a:r>
            <a:endParaRPr sz="2400"/>
          </a:p>
          <a:p>
            <a:pPr indent="-35052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Char char="❑"/>
            </a:pPr>
            <a:r>
              <a:rPr lang="es-CL" sz="2400"/>
              <a:t>Resultados: Promoción v/s Repitencia, 2023.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</p:txBody>
      </p:sp>
      <p:sp>
        <p:nvSpPr>
          <p:cNvPr id="196" name="Google Shape;196;p3"/>
          <p:cNvSpPr/>
          <p:nvPr/>
        </p:nvSpPr>
        <p:spPr>
          <a:xfrm>
            <a:off x="355029" y="268073"/>
            <a:ext cx="121920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7" name="Google Shape;197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5029" y="452718"/>
            <a:ext cx="97155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g2c54e558fa3_1_1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g2c54e558fa3_1_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4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g2c54e558fa3_1_1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g2c54e558fa3_1_1"/>
          <p:cNvSpPr/>
          <p:nvPr/>
        </p:nvSpPr>
        <p:spPr>
          <a:xfrm>
            <a:off x="-21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g2c54e558fa3_1_1"/>
          <p:cNvSpPr txBox="1"/>
          <p:nvPr>
            <p:ph type="title"/>
          </p:nvPr>
        </p:nvSpPr>
        <p:spPr>
          <a:xfrm>
            <a:off x="1827230" y="361536"/>
            <a:ext cx="89475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2. Gestión Pedagógico- Educativa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52" name="Google Shape;552;g2c54e558fa3_1_1"/>
          <p:cNvSpPr/>
          <p:nvPr/>
        </p:nvSpPr>
        <p:spPr>
          <a:xfrm>
            <a:off x="662026" y="144265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3" name="Google Shape;553;g2c54e558fa3_1_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g2c54e558fa3_1_1"/>
          <p:cNvSpPr txBox="1"/>
          <p:nvPr/>
        </p:nvSpPr>
        <p:spPr>
          <a:xfrm>
            <a:off x="1081050" y="2378725"/>
            <a:ext cx="100299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COMPRAS: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- 45 Manuales de Filosofía.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- 42 textos, en inglés: “Escritores de la libertad”.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- 142 Textos para reforzar el Plan Lector de Lengua y Literatura (CRA).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Pruebas de Nivel APTUS (SIMCE y PDN).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Instalación de 42 parlantes en 21 salas de clases.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- 1 Switch de 48 bocas más 1 AP para mejorar conectividad de internet.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- 750 resmas carta más 520 resmas oficio (1.270).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58" name="Shape 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" name="Google Shape;559;g11e4620c8a9_30_0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11e4620c8a9_30_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11e4620c8a9_30_0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g11e4620c8a9_30_0"/>
          <p:cNvSpPr/>
          <p:nvPr/>
        </p:nvSpPr>
        <p:spPr>
          <a:xfrm>
            <a:off x="-21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g11e4620c8a9_30_0"/>
          <p:cNvSpPr txBox="1"/>
          <p:nvPr>
            <p:ph type="title"/>
          </p:nvPr>
        </p:nvSpPr>
        <p:spPr>
          <a:xfrm>
            <a:off x="1827230" y="361536"/>
            <a:ext cx="89475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2. Gestión Pedagógico- Educativa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64" name="Google Shape;564;g11e4620c8a9_30_0"/>
          <p:cNvSpPr/>
          <p:nvPr/>
        </p:nvSpPr>
        <p:spPr>
          <a:xfrm>
            <a:off x="662026" y="144265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5" name="Google Shape;565;g11e4620c8a9_30_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66" name="Google Shape;566;g11e4620c8a9_30_0"/>
          <p:cNvSpPr txBox="1"/>
          <p:nvPr/>
        </p:nvSpPr>
        <p:spPr>
          <a:xfrm>
            <a:off x="1033750" y="2345275"/>
            <a:ext cx="10029900" cy="41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- 45 Bases Curriculares de la Educación Parvularia.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- 116 Valoraciones de Salud estudiantes del PIE.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- 1 Maniquí completo Keri para procedimientos en enfermería.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Insumos médicos anuales para los pasos prácticos de Atención de Enfermería ($7.300.000).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- 1 DEA de entrenamiento.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Presentación obra de teatro “La Remolienda”.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Entradas obra de teatro “Don Quijote”.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Entradas obra de teatro “El Loco y la Triste”.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70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2091d5f2fab_0_17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2091d5f2fab_0_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g2091d5f2fab_0_17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g2091d5f2fab_0_17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g2091d5f2fab_0_17"/>
          <p:cNvSpPr txBox="1"/>
          <p:nvPr>
            <p:ph type="title"/>
          </p:nvPr>
        </p:nvSpPr>
        <p:spPr>
          <a:xfrm>
            <a:off x="1827230" y="361536"/>
            <a:ext cx="89475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2. Gestión Pedagógico- Educativa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76" name="Google Shape;576;g2091d5f2fab_0_17"/>
          <p:cNvSpPr/>
          <p:nvPr/>
        </p:nvSpPr>
        <p:spPr>
          <a:xfrm>
            <a:off x="662026" y="144265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77" name="Google Shape;577;g2091d5f2fab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78" name="Google Shape;578;g2091d5f2fab_0_17"/>
          <p:cNvSpPr txBox="1"/>
          <p:nvPr/>
        </p:nvSpPr>
        <p:spPr>
          <a:xfrm>
            <a:off x="1174450" y="2447723"/>
            <a:ext cx="10029900" cy="372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- 4 Proyectores </a:t>
            </a:r>
            <a:r>
              <a:rPr b="1" lang="es-CL" sz="2000">
                <a:solidFill>
                  <a:schemeClr val="dk2"/>
                </a:solidFill>
              </a:rPr>
              <a:t>multimedia EPSON.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- 20 telones para proyecciones más 8 AP para salas TP.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- 47 SSD para Upgrade Notebook Administración y Turismo. 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</a:t>
            </a: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40 Metalófonos para la clase de Artes Musicales.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Capacitación docentes de Religión.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</a:t>
            </a: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Implementación Programa de Religión (Trabün).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- 86 entradas para Museo de Anatomía U. de Chile (Esp. Enfermería).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- 200 Baterías Evalúa 8, 9 y 10, para diagnóstico y evaluación de salida PIE. 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82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g2091d5f2fab_0_72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g2091d5f2fab_0_7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g2091d5f2fab_0_72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g2091d5f2fab_0_72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g2091d5f2fab_0_72"/>
          <p:cNvSpPr txBox="1"/>
          <p:nvPr>
            <p:ph type="title"/>
          </p:nvPr>
        </p:nvSpPr>
        <p:spPr>
          <a:xfrm>
            <a:off x="1827230" y="361536"/>
            <a:ext cx="8947500" cy="167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2. Gestión Pedagógico- Educativa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588" name="Google Shape;588;g2091d5f2fab_0_72"/>
          <p:cNvSpPr/>
          <p:nvPr/>
        </p:nvSpPr>
        <p:spPr>
          <a:xfrm>
            <a:off x="662026" y="144265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9" name="Google Shape;589;g2091d5f2fab_0_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g2091d5f2fab_0_72"/>
          <p:cNvSpPr txBox="1"/>
          <p:nvPr/>
        </p:nvSpPr>
        <p:spPr>
          <a:xfrm>
            <a:off x="1217300" y="2363974"/>
            <a:ext cx="10029900" cy="411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ARRIENDO: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Software de administración de gestión escolar.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- 8 Impresoras Kyocera.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Diversos materiales y recursos didácticos Terapeuta Ocupacional.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8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ACLE: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- 7 trajes para competencia de Ballroom.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Arreglo 13 trajes de Cueca.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Entradas para taller ACLE Teatro obra “Los Papeleros”.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Diversos traslados anuales a eventos y campeonatos de la Red y externos.</a:t>
            </a:r>
            <a:endParaRPr b="1" sz="20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94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g11e4620c8a9_37_11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g11e4620c8a9_37_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g11e4620c8a9_37_11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g11e4620c8a9_37_11"/>
          <p:cNvSpPr/>
          <p:nvPr/>
        </p:nvSpPr>
        <p:spPr>
          <a:xfrm>
            <a:off x="0" y="11430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g11e4620c8a9_37_11"/>
          <p:cNvSpPr txBox="1"/>
          <p:nvPr>
            <p:ph type="title"/>
          </p:nvPr>
        </p:nvSpPr>
        <p:spPr>
          <a:xfrm>
            <a:off x="1755600" y="144276"/>
            <a:ext cx="89475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2. Gestión Pedagógico- Educativa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00" name="Google Shape;600;g11e4620c8a9_37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01" name="Google Shape;601;g11e4620c8a9_37_11"/>
          <p:cNvSpPr txBox="1"/>
          <p:nvPr>
            <p:ph idx="1" type="body"/>
          </p:nvPr>
        </p:nvSpPr>
        <p:spPr>
          <a:xfrm>
            <a:off x="662025" y="2033050"/>
            <a:ext cx="10708200" cy="4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rPr b="1" lang="es-CL">
                <a:solidFill>
                  <a:schemeClr val="dk2"/>
                </a:solidFill>
              </a:rPr>
              <a:t>Gestión de traslados para las siguientes Salidas Pedagógicas:</a:t>
            </a:r>
            <a:endParaRPr b="1">
              <a:solidFill>
                <a:schemeClr val="dk2"/>
              </a:solidFill>
            </a:endParaRPr>
          </a:p>
        </p:txBody>
      </p:sp>
      <p:graphicFrame>
        <p:nvGraphicFramePr>
          <p:cNvPr id="602" name="Google Shape;602;g11e4620c8a9_37_11"/>
          <p:cNvGraphicFramePr/>
          <p:nvPr/>
        </p:nvGraphicFramePr>
        <p:xfrm>
          <a:off x="662013" y="28274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{A77D048B-390E-4884-8125-5753EECB2323}</a:tableStyleId>
              </a:tblPr>
              <a:tblGrid>
                <a:gridCol w="2725300"/>
                <a:gridCol w="2270725"/>
                <a:gridCol w="3125275"/>
                <a:gridCol w="3216650"/>
              </a:tblGrid>
              <a:tr h="62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chemeClr val="dk2"/>
                          </a:solidFill>
                        </a:rPr>
                        <a:t>Asignatura/Especialidad</a:t>
                      </a:r>
                      <a:endParaRPr b="1"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chemeClr val="dk2"/>
                          </a:solidFill>
                        </a:rPr>
                        <a:t>Curso/Nivel</a:t>
                      </a:r>
                      <a:endParaRPr b="1"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chemeClr val="dk2"/>
                          </a:solidFill>
                        </a:rPr>
                        <a:t>Lugar/Actividad</a:t>
                      </a:r>
                      <a:endParaRPr b="1"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chemeClr val="dk2"/>
                          </a:solidFill>
                        </a:rPr>
                        <a:t>Observaciones</a:t>
                      </a:r>
                      <a:endParaRPr b="1" sz="17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075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Administración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4°C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Universidad de Chile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Facultad de Economía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075">
                <a:tc vMerge="1"/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Universidad de Santiago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Facultad de Economía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350">
                <a:tc row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Atención de Enfermería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3°D - 3°E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Museo de Anatomía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Facultad Medicina U. de Ch.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3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4°D - 4°E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Expo Hospital 2023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Espacio Riesco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Educación Física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4°A - 4°C - 4°E 4°D  / 4°B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Cerro Manquehuito                / Parque Mahuida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06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2091d5f2fab_0_39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g2091d5f2fab_0_3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g2091d5f2fab_0_39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g2091d5f2fab_0_39"/>
          <p:cNvSpPr/>
          <p:nvPr/>
        </p:nvSpPr>
        <p:spPr>
          <a:xfrm>
            <a:off x="0" y="11430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g2091d5f2fab_0_39"/>
          <p:cNvSpPr txBox="1"/>
          <p:nvPr>
            <p:ph type="title"/>
          </p:nvPr>
        </p:nvSpPr>
        <p:spPr>
          <a:xfrm>
            <a:off x="1755600" y="144276"/>
            <a:ext cx="89475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2. Gestión Pedagógico- Educativa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12" name="Google Shape;612;g2091d5f2fab_0_3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13" name="Google Shape;613;g2091d5f2fab_0_39"/>
          <p:cNvGraphicFramePr/>
          <p:nvPr/>
        </p:nvGraphicFramePr>
        <p:xfrm>
          <a:off x="662013" y="24416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{A77D048B-390E-4884-8125-5753EECB2323}</a:tableStyleId>
              </a:tblPr>
              <a:tblGrid>
                <a:gridCol w="2725300"/>
                <a:gridCol w="2270725"/>
                <a:gridCol w="3625350"/>
                <a:gridCol w="2716575"/>
              </a:tblGrid>
              <a:tr h="6252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rgbClr val="203764"/>
                          </a:solidFill>
                        </a:rPr>
                        <a:t>Asignatura/Especialidad</a:t>
                      </a:r>
                      <a:endParaRPr b="1" sz="1700" u="none" cap="none" strike="noStrike">
                        <a:solidFill>
                          <a:srgbClr val="203764"/>
                        </a:solidFill>
                      </a:endParaRPr>
                    </a:p>
                  </a:txBody>
                  <a:tcPr marT="91425" marB="91425" marR="44450" marL="44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rgbClr val="203764"/>
                          </a:solidFill>
                        </a:rPr>
                        <a:t>Curso/Nivel</a:t>
                      </a:r>
                      <a:endParaRPr b="1" sz="1700" u="none" cap="none" strike="noStrike">
                        <a:solidFill>
                          <a:srgbClr val="203764"/>
                        </a:solidFill>
                      </a:endParaRPr>
                    </a:p>
                  </a:txBody>
                  <a:tcPr marT="91425" marB="91425" marR="44450" marL="44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rgbClr val="203764"/>
                          </a:solidFill>
                        </a:rPr>
                        <a:t>Lugar/Actividad</a:t>
                      </a:r>
                      <a:endParaRPr b="1" sz="1700" u="none" cap="none" strike="noStrike">
                        <a:solidFill>
                          <a:srgbClr val="203764"/>
                        </a:solidFill>
                      </a:endParaRPr>
                    </a:p>
                  </a:txBody>
                  <a:tcPr marT="91425" marB="91425" marR="44450" marL="44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rgbClr val="203764"/>
                          </a:solidFill>
                        </a:rPr>
                        <a:t>Observaciones</a:t>
                      </a:r>
                      <a:endParaRPr b="1" sz="1700" u="none" cap="none" strike="noStrike">
                        <a:solidFill>
                          <a:srgbClr val="203764"/>
                        </a:solidFill>
                      </a:endParaRPr>
                    </a:p>
                  </a:txBody>
                  <a:tcPr marT="91425" marB="91425" marR="44450" marL="44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075">
                <a:tc rowSpan="4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Atención de Párvulos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4</a:t>
                      </a: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°A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UMCE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rgbClr val="073763"/>
                          </a:solidFill>
                        </a:rPr>
                        <a:t> </a:t>
                      </a:r>
                      <a:endParaRPr b="1" sz="18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670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3</a:t>
                      </a: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°A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Biblioteca de Santiago y Museo de Historia Natural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rgbClr val="073763"/>
                          </a:solidFill>
                        </a:rPr>
                        <a:t> </a:t>
                      </a:r>
                      <a:endParaRPr b="1" sz="18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480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3°A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UMCE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133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3°A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Museo Interactivo Mirador</a:t>
                      </a: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.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303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Historia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3°B - 4°B 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Cerros de Quilicura y Renca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rgbClr val="073763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g2091d5f2fab_0_50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9" name="Google Shape;619;g2091d5f2fab_0_5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0" name="Google Shape;620;g2091d5f2fab_0_50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g2091d5f2fab_0_50"/>
          <p:cNvSpPr/>
          <p:nvPr/>
        </p:nvSpPr>
        <p:spPr>
          <a:xfrm>
            <a:off x="0" y="11430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g2091d5f2fab_0_50"/>
          <p:cNvSpPr txBox="1"/>
          <p:nvPr>
            <p:ph type="title"/>
          </p:nvPr>
        </p:nvSpPr>
        <p:spPr>
          <a:xfrm>
            <a:off x="1755600" y="144276"/>
            <a:ext cx="89475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2. Gestión Pedagógico- Educativa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23" name="Google Shape;623;g2091d5f2fab_0_5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24" name="Google Shape;624;g2091d5f2fab_0_50"/>
          <p:cNvGraphicFramePr/>
          <p:nvPr/>
        </p:nvGraphicFramePr>
        <p:xfrm>
          <a:off x="662013" y="1992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{A77D048B-390E-4884-8125-5753EECB2323}</a:tableStyleId>
              </a:tblPr>
              <a:tblGrid>
                <a:gridCol w="2725300"/>
                <a:gridCol w="2270725"/>
                <a:gridCol w="3339600"/>
                <a:gridCol w="3002325"/>
              </a:tblGrid>
              <a:tr h="5916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rgbClr val="203764"/>
                          </a:solidFill>
                        </a:rPr>
                        <a:t>Asignatura/Especialidad</a:t>
                      </a:r>
                      <a:endParaRPr b="1" sz="1700" u="none" cap="none" strike="noStrike">
                        <a:solidFill>
                          <a:srgbClr val="203764"/>
                        </a:solidFill>
                      </a:endParaRPr>
                    </a:p>
                  </a:txBody>
                  <a:tcPr marT="91425" marB="91425" marR="44450" marL="44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rgbClr val="203764"/>
                          </a:solidFill>
                        </a:rPr>
                        <a:t>Curso/Nivel</a:t>
                      </a:r>
                      <a:endParaRPr b="1" sz="1700" u="none" cap="none" strike="noStrike">
                        <a:solidFill>
                          <a:srgbClr val="203764"/>
                        </a:solidFill>
                      </a:endParaRPr>
                    </a:p>
                  </a:txBody>
                  <a:tcPr marT="91425" marB="91425" marR="44450" marL="44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rgbClr val="203764"/>
                          </a:solidFill>
                        </a:rPr>
                        <a:t>Lugar/Actividad</a:t>
                      </a:r>
                      <a:endParaRPr b="1" sz="1700" u="none" cap="none" strike="noStrike">
                        <a:solidFill>
                          <a:srgbClr val="203764"/>
                        </a:solidFill>
                      </a:endParaRPr>
                    </a:p>
                  </a:txBody>
                  <a:tcPr marT="91425" marB="91425" marR="44450" marL="44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700"/>
                        <a:buFont typeface="Arial"/>
                        <a:buNone/>
                      </a:pPr>
                      <a:r>
                        <a:rPr b="1" lang="es-CL" sz="1700" u="none" cap="none" strike="noStrike">
                          <a:solidFill>
                            <a:srgbClr val="203764"/>
                          </a:solidFill>
                        </a:rPr>
                        <a:t>Observaciones</a:t>
                      </a:r>
                      <a:endParaRPr b="1" sz="1700" u="none" cap="none" strike="noStrike">
                        <a:solidFill>
                          <a:srgbClr val="203764"/>
                        </a:solidFill>
                      </a:endParaRPr>
                    </a:p>
                  </a:txBody>
                  <a:tcPr marT="91425" marB="91425" marR="44450" marL="44450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575">
                <a:tc rowSpan="6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Servicios de Turismo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3</a:t>
                      </a: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°B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Full Day Maipú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2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4</a:t>
                      </a: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°B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Quinta Normal y Barrio Concha y Toro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 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2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3°B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Cerro San Cristóbal y Casco Histórico de Santiago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3257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3°B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Villa Grimaldi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Museo de la Memoria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2150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 u="none" cap="none" strike="noStrike">
                          <a:solidFill>
                            <a:schemeClr val="dk2"/>
                          </a:solidFill>
                        </a:rPr>
                        <a:t>4°B - 3°</a:t>
                      </a: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B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PARQUEMET y Museo de Bellas Artes/ MHN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91125">
                <a:tc vMerge="1"/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3°B</a:t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800">
                          <a:solidFill>
                            <a:schemeClr val="dk2"/>
                          </a:solidFill>
                        </a:rPr>
                        <a:t>Full Day Cajón del Maipo</a:t>
                      </a:r>
                      <a:endParaRPr b="1" sz="1800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800" u="none" cap="none" strike="noStrike">
                        <a:solidFill>
                          <a:schemeClr val="dk2"/>
                        </a:solidFill>
                      </a:endParaRPr>
                    </a:p>
                  </a:txBody>
                  <a:tcPr marT="91425" marB="91425" marR="44450" marL="44450" anchor="ctr">
                    <a:lnL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65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2091d5f2fab_0_83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0" name="Google Shape;630;g2091d5f2fab_0_8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g2091d5f2fab_0_83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g2091d5f2fab_0_83"/>
          <p:cNvSpPr/>
          <p:nvPr/>
        </p:nvSpPr>
        <p:spPr>
          <a:xfrm>
            <a:off x="0" y="11430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g2091d5f2fab_0_83"/>
          <p:cNvSpPr txBox="1"/>
          <p:nvPr>
            <p:ph type="title"/>
          </p:nvPr>
        </p:nvSpPr>
        <p:spPr>
          <a:xfrm>
            <a:off x="1755600" y="144276"/>
            <a:ext cx="89475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1000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3. Bienestar y Seguridad Institucional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34" name="Google Shape;634;g2091d5f2fab_0_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g2091d5f2fab_0_83"/>
          <p:cNvSpPr txBox="1"/>
          <p:nvPr/>
        </p:nvSpPr>
        <p:spPr>
          <a:xfrm>
            <a:off x="1057050" y="1907325"/>
            <a:ext cx="10077900" cy="464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- 186 </a:t>
            </a:r>
            <a:r>
              <a:rPr b="1" lang="es-CL" sz="2000">
                <a:solidFill>
                  <a:schemeClr val="dk2"/>
                </a:solidFill>
              </a:rPr>
              <a:t>buzos institucionales a las nuevas estudiantes Prioritarias.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Carga de la TNE para todas las estudiantes prioritarias que lo soliciten ($4.200.000).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</a:t>
            </a: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Útiles Escolares para todas las estudiantes prioritarias de Atención de Párvulos.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s-CL" sz="20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 Polerones de especialidad para las estudiantes prioritarias del 4°A.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- 850 Agendas Liceo.</a:t>
            </a:r>
            <a:endParaRPr b="1" sz="2000">
              <a:solidFill>
                <a:schemeClr val="dk2"/>
              </a:solidFill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- 800 Cuadernillos “Alcanzando Mi Estrella”.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Implementación Programa HUELLAS 1°, 2° y 3° años.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Distribución mensual de papel higiénico a cursos (320 rollos de 500 mts.).</a:t>
            </a:r>
            <a:endParaRPr b="1" sz="20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b="1" lang="es-CL" sz="2000">
                <a:solidFill>
                  <a:schemeClr val="dk2"/>
                </a:solidFill>
              </a:rPr>
              <a:t>- Instalación de 2 secadores de mano eléctricos en baños de estudiantes.</a:t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39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2091d5f2fab_0_95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1" name="Google Shape;641;g2091d5f2fab_0_9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2" name="Google Shape;642;g2091d5f2fab_0_95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g2091d5f2fab_0_95"/>
          <p:cNvSpPr/>
          <p:nvPr/>
        </p:nvSpPr>
        <p:spPr>
          <a:xfrm>
            <a:off x="0" y="11430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4" name="Google Shape;644;g2091d5f2fab_0_95"/>
          <p:cNvSpPr txBox="1"/>
          <p:nvPr>
            <p:ph type="title"/>
          </p:nvPr>
        </p:nvSpPr>
        <p:spPr>
          <a:xfrm>
            <a:off x="1755600" y="144276"/>
            <a:ext cx="89475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4. Mantención y Construcción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45" name="Google Shape;645;g2091d5f2fab_0_9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46" name="Google Shape;646;g2091d5f2fab_0_95"/>
          <p:cNvSpPr txBox="1"/>
          <p:nvPr/>
        </p:nvSpPr>
        <p:spPr>
          <a:xfrm>
            <a:off x="1057263" y="2213075"/>
            <a:ext cx="10077900" cy="314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PINTURA: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1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Fachada 2° piso exterior liceo.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Paredes entrada.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Fachada baño estudiantes poniente.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Salas 3° C, 3° D, 3° E, 4° A, 4° B, 4° D, 4° E.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Sala 2° C: retiro de una sección de cerámica y pintura correspondiente.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Tablones de graderías.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50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" name="Google Shape;651;g2c4eb0b9110_1_36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2" name="Google Shape;652;g2c4eb0b9110_1_3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3" name="Google Shape;653;g2c4eb0b9110_1_36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g2c4eb0b9110_1_36"/>
          <p:cNvSpPr/>
          <p:nvPr/>
        </p:nvSpPr>
        <p:spPr>
          <a:xfrm>
            <a:off x="0" y="11430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5" name="Google Shape;655;g2c4eb0b9110_1_36"/>
          <p:cNvSpPr txBox="1"/>
          <p:nvPr>
            <p:ph type="title"/>
          </p:nvPr>
        </p:nvSpPr>
        <p:spPr>
          <a:xfrm>
            <a:off x="1755600" y="144276"/>
            <a:ext cx="89475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4. Mantención y Construcción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56" name="Google Shape;656;g2c4eb0b9110_1_3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g2c4eb0b9110_1_36"/>
          <p:cNvSpPr txBox="1"/>
          <p:nvPr/>
        </p:nvSpPr>
        <p:spPr>
          <a:xfrm>
            <a:off x="1057050" y="1965975"/>
            <a:ext cx="10077900" cy="491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REPARACIÓN/CAMBIO: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1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Instalación de línea de tierra eléctrica con TDA para las salas de Atención de Párvulos.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Cambio de 3 planchas de zinc en techo salas sector 2° piso oriente.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Extracción de baldosas sueltas e instalación de parches salida baño estudiantes poniente.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Instalación de 2 vidrios quebrados en sala de profesores.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Reforzamiento y cambio travesaños metálicos de graderías, más cambio de 4 tablones y 6 ruedas.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Reemplazo de niples en 5 fluxómetros baños de estudiantes.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Cambio de llave y flexible en lavamanos baño estudiantes.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37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5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5"/>
          <p:cNvSpPr/>
          <p:nvPr/>
        </p:nvSpPr>
        <p:spPr>
          <a:xfrm>
            <a:off x="-418" y="1788318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5"/>
          <p:cNvSpPr txBox="1"/>
          <p:nvPr>
            <p:ph type="title"/>
          </p:nvPr>
        </p:nvSpPr>
        <p:spPr>
          <a:xfrm>
            <a:off x="971550" y="40000"/>
            <a:ext cx="106509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COMPARATIVO PDN APTUS, I° Medio 2022 v/s II° Medio 2023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07" name="Google Shape;207;p5"/>
          <p:cNvSpPr txBox="1"/>
          <p:nvPr>
            <p:ph idx="1" type="body"/>
          </p:nvPr>
        </p:nvSpPr>
        <p:spPr>
          <a:xfrm>
            <a:off x="1103312" y="2305966"/>
            <a:ext cx="8946541" cy="349475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</a:pPr>
            <a:r>
              <a:rPr lang="es-CL" sz="2400"/>
              <a:t>.</a:t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</a:pPr>
            <a:r>
              <a:t/>
            </a:r>
            <a:endParaRPr sz="2400"/>
          </a:p>
        </p:txBody>
      </p:sp>
      <p:sp>
        <p:nvSpPr>
          <p:cNvPr id="208" name="Google Shape;208;p5"/>
          <p:cNvSpPr/>
          <p:nvPr/>
        </p:nvSpPr>
        <p:spPr>
          <a:xfrm>
            <a:off x="355029" y="-2"/>
            <a:ext cx="121920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Google Shape;209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" y="-7"/>
            <a:ext cx="9715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414750"/>
            <a:ext cx="12192000" cy="5462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Google Shape;662;g2091d5f2fab_0_125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3" name="Google Shape;663;g2091d5f2fab_0_12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4" name="Google Shape;664;g2091d5f2fab_0_125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5" name="Google Shape;665;g2091d5f2fab_0_125"/>
          <p:cNvSpPr/>
          <p:nvPr/>
        </p:nvSpPr>
        <p:spPr>
          <a:xfrm>
            <a:off x="0" y="11430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6" name="Google Shape;666;g2091d5f2fab_0_125"/>
          <p:cNvSpPr txBox="1"/>
          <p:nvPr>
            <p:ph type="title"/>
          </p:nvPr>
        </p:nvSpPr>
        <p:spPr>
          <a:xfrm>
            <a:off x="1755600" y="144276"/>
            <a:ext cx="89475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4. Mantención y Construcción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67" name="Google Shape;667;g2091d5f2fab_0_1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g2091d5f2fab_0_125"/>
          <p:cNvSpPr txBox="1"/>
          <p:nvPr/>
        </p:nvSpPr>
        <p:spPr>
          <a:xfrm>
            <a:off x="1057050" y="1965975"/>
            <a:ext cx="10077900" cy="4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REPARACIÓN/CAMBIO: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1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Reparación techos en encuentro de edificios 1° piso, frente al CRA.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Reparación techo multicopiado.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Instalación de solerillas en sector palmera.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Retiro de lavamanos y parche en el piso sala 3° 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Reparación de kardex del PIE.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Pintura diario mural entrada.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Instalación pizarra Lenguaje en sala de profesores.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Reparación portón en bodega tarros de basura.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Nuevo data en laboratorio de Enlaces. 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72" name="Shape 6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Google Shape;673;g2c4eb0b9110_1_46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4" name="Google Shape;674;g2c4eb0b9110_1_4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5" name="Google Shape;675;g2c4eb0b9110_1_46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6" name="Google Shape;676;g2c4eb0b9110_1_46"/>
          <p:cNvSpPr/>
          <p:nvPr/>
        </p:nvSpPr>
        <p:spPr>
          <a:xfrm>
            <a:off x="0" y="11430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g2c4eb0b9110_1_46"/>
          <p:cNvSpPr txBox="1"/>
          <p:nvPr>
            <p:ph type="title"/>
          </p:nvPr>
        </p:nvSpPr>
        <p:spPr>
          <a:xfrm>
            <a:off x="1755600" y="144276"/>
            <a:ext cx="89475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4. Mantención y Construcción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78" name="Google Shape;678;g2c4eb0b9110_1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g2c4eb0b9110_1_46"/>
          <p:cNvSpPr txBox="1"/>
          <p:nvPr/>
        </p:nvSpPr>
        <p:spPr>
          <a:xfrm>
            <a:off x="737100" y="1776800"/>
            <a:ext cx="10984500" cy="474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LIMPIEZA: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Pisos de todas las dependencias con cerámica (salas y oficinas), por empresa especializada en aseo industrial.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Canaletas de todo el sector sur.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Desagües. 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Vidrios del 1° y 2° piso exterior liceo.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- 19 mesas del CRA.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CONSTRUCCIÓN: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- 4 nuevas oficinas para los/as profesionales del Programa de Integración Escolar (PIE).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Rampa de concreto en pasillo de oficinas.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Puerta metálica de acceso lateral al liceo.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Puerta de acceso a Paradocencia desde nueva oficina de atención de apoderados/as.</a:t>
            </a:r>
            <a:endParaRPr b="1" sz="2000">
              <a:solidFill>
                <a:srgbClr val="073763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4" name="Google Shape;684;g2c4eb0b9110_1_56"/>
          <p:cNvSpPr/>
          <p:nvPr/>
        </p:nvSpPr>
        <p:spPr>
          <a:xfrm>
            <a:off x="0" y="144275"/>
            <a:ext cx="12192000" cy="72852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5" name="Google Shape;685;g2c4eb0b9110_1_5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6" name="Google Shape;686;g2c4eb0b9110_1_56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g2c4eb0b9110_1_56"/>
          <p:cNvSpPr/>
          <p:nvPr/>
        </p:nvSpPr>
        <p:spPr>
          <a:xfrm>
            <a:off x="0" y="11430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8" name="Google Shape;688;g2c4eb0b9110_1_56"/>
          <p:cNvSpPr txBox="1"/>
          <p:nvPr>
            <p:ph type="title"/>
          </p:nvPr>
        </p:nvSpPr>
        <p:spPr>
          <a:xfrm>
            <a:off x="1755600" y="144276"/>
            <a:ext cx="8947500" cy="1467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ÁREA RECURSOS</a:t>
            </a:r>
            <a:br>
              <a:rPr lang="es-CL">
                <a:solidFill>
                  <a:srgbClr val="FFFFFF"/>
                </a:solidFill>
              </a:rPr>
            </a:br>
            <a:r>
              <a:rPr lang="es-CL">
                <a:solidFill>
                  <a:srgbClr val="FFFFFF"/>
                </a:solidFill>
              </a:rPr>
              <a:t>4. Mantención y Construcción 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689" name="Google Shape;689;g2c4eb0b9110_1_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026" y="328910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g2c4eb0b9110_1_56"/>
          <p:cNvSpPr txBox="1"/>
          <p:nvPr/>
        </p:nvSpPr>
        <p:spPr>
          <a:xfrm>
            <a:off x="1057050" y="1965975"/>
            <a:ext cx="10077900" cy="456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COMPRAS: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1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- 45 Manuales de Filosofía.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- 42 textos, en inglés: “Escritores de la libertad”.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- 142 Textos para reforzar el Plan Lector de Lengua y Literatura (CRA).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- 8 Biblias Latinoamericana.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Maniquí completo Keri para procedimientos en enfermería.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Cartel en PVC Lema Pastoral 2023.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- Timbre de impresión para la Coordinación PIE. 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s-CL" sz="2000">
                <a:solidFill>
                  <a:srgbClr val="073763"/>
                </a:solidFill>
              </a:rPr>
              <a:t>INSTALACIÓN DE 42 PARLANTES EN 21 SALAS DE CLASES.</a:t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sz="2000">
              <a:solidFill>
                <a:srgbClr val="073763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073763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694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" name="Google Shape;695;g26be1bc650d_0_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6" name="Google Shape;696;g26be1bc650d_0_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14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7" name="Google Shape;697;g26be1bc650d_0_2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g26be1bc650d_0_2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g26be1bc650d_0_2"/>
          <p:cNvSpPr txBox="1"/>
          <p:nvPr>
            <p:ph type="title"/>
          </p:nvPr>
        </p:nvSpPr>
        <p:spPr>
          <a:xfrm>
            <a:off x="1145200" y="59825"/>
            <a:ext cx="98244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RECTORÍA: PME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700" name="Google Shape;700;g26be1bc650d_0_2"/>
          <p:cNvSpPr txBox="1"/>
          <p:nvPr>
            <p:ph idx="1" type="body"/>
          </p:nvPr>
        </p:nvSpPr>
        <p:spPr>
          <a:xfrm>
            <a:off x="95850" y="1320125"/>
            <a:ext cx="12005400" cy="553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241300" lvl="0" marL="3429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pic>
        <p:nvPicPr>
          <p:cNvPr id="701" name="Google Shape;701;g26be1bc650d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5858" y="0"/>
            <a:ext cx="1007459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02" name="Google Shape;702;g26be1bc650d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048675"/>
            <a:ext cx="12192425" cy="43611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3" name="Google Shape;703;g26be1bc650d_0_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-257200" y="5235400"/>
            <a:ext cx="12541676" cy="235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07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g2c1ce94b702_0_4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9" name="Google Shape;709;g2c1ce94b702_0_4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0" name="Google Shape;710;g2c1ce94b702_0_40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g2c1ce94b702_0_40"/>
          <p:cNvSpPr/>
          <p:nvPr/>
        </p:nvSpPr>
        <p:spPr>
          <a:xfrm>
            <a:off x="1300" y="906700"/>
            <a:ext cx="12192417" cy="6064160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chemeClr val="dk1"/>
                </a:solidFill>
              </a:rPr>
              <a:t>ACADÉMICOS:</a:t>
            </a:r>
            <a:endParaRPr b="1" sz="2400">
              <a:solidFill>
                <a:schemeClr val="dk1"/>
              </a:solidFill>
            </a:endParaRPr>
          </a:p>
          <a:p>
            <a:pPr indent="-336550" lvl="0" marL="3429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►"/>
            </a:pPr>
            <a:r>
              <a:rPr lang="es-CL" sz="2300">
                <a:solidFill>
                  <a:schemeClr val="dk1"/>
                </a:solidFill>
              </a:rPr>
              <a:t>Mejorar resultados de PDNs de las asignaturas de Plan común tanto en I° como en II° medio.</a:t>
            </a:r>
            <a:endParaRPr sz="2300">
              <a:solidFill>
                <a:schemeClr val="dk1"/>
              </a:solidFill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►"/>
            </a:pPr>
            <a:r>
              <a:rPr lang="es-CL" sz="2300">
                <a:solidFill>
                  <a:schemeClr val="dk1"/>
                </a:solidFill>
              </a:rPr>
              <a:t>Continuar subiendo resultados de evaluación DIAs, llegando a 45% en Matemática y 78% en Lectura.</a:t>
            </a:r>
            <a:endParaRPr sz="2300">
              <a:solidFill>
                <a:schemeClr val="dk1"/>
              </a:solidFill>
            </a:endParaRPr>
          </a:p>
          <a:p>
            <a:pPr indent="-3238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Noto Sans Symbols"/>
              <a:buChar char="►"/>
            </a:pPr>
            <a:r>
              <a:rPr lang="es-CL" sz="2300">
                <a:solidFill>
                  <a:schemeClr val="dk1"/>
                </a:solidFill>
              </a:rPr>
              <a:t>Continuar subiendo, ojalá en 10 puntos, en el SIMCE (ambas asignaturas).</a:t>
            </a:r>
            <a:endParaRPr sz="2300">
              <a:solidFill>
                <a:schemeClr val="dk1"/>
              </a:solidFill>
            </a:endParaRPr>
          </a:p>
          <a:p>
            <a:pPr indent="-4000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►"/>
            </a:pPr>
            <a:r>
              <a:rPr lang="es-CL" sz="2300"/>
              <a:t>Mejorar los resultados de PAES en ambas asignaturas; sin embargo, debemos subir significativamente en Lectura (por lo menos 35 puntos).</a:t>
            </a:r>
            <a:endParaRPr sz="2300"/>
          </a:p>
          <a:p>
            <a:pPr indent="-3873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►"/>
            </a:pPr>
            <a:r>
              <a:rPr lang="es-CL" sz="2300"/>
              <a:t>Mantener y/o subir el alto porcentaje de Prácticas profesionales realizadas.</a:t>
            </a:r>
            <a:endParaRPr sz="2300"/>
          </a:p>
          <a:p>
            <a:pPr indent="-3873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►"/>
            </a:pPr>
            <a:r>
              <a:rPr lang="es-CL" sz="2300"/>
              <a:t> Lograr el 100% de avances, en Lenguaje y Matemática, en las estudiantes pertenecientes al PIE.</a:t>
            </a:r>
            <a:endParaRPr sz="2300"/>
          </a:p>
          <a:p>
            <a:pPr indent="-3873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Noto Sans Symbols"/>
              <a:buChar char="►"/>
            </a:pPr>
            <a:r>
              <a:rPr lang="es-CL" sz="2300"/>
              <a:t>Disminuir el porcentaje de repitencia respecto del año 2023, no superar el 1%.</a:t>
            </a:r>
            <a:endParaRPr sz="2300"/>
          </a:p>
          <a:p>
            <a:pPr indent="0" lvl="0" marL="45720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</p:txBody>
      </p:sp>
      <p:sp>
        <p:nvSpPr>
          <p:cNvPr id="712" name="Google Shape;712;g2c1ce94b702_0_40"/>
          <p:cNvSpPr txBox="1"/>
          <p:nvPr>
            <p:ph type="title"/>
          </p:nvPr>
        </p:nvSpPr>
        <p:spPr>
          <a:xfrm>
            <a:off x="1154000" y="0"/>
            <a:ext cx="105672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67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METAS Y DESAFÍOS 2024</a:t>
            </a:r>
            <a:r>
              <a:rPr lang="es-CL">
                <a:solidFill>
                  <a:srgbClr val="FFFFFF"/>
                </a:solidFill>
              </a:rPr>
              <a:t> </a:t>
            </a:r>
            <a:endParaRPr/>
          </a:p>
        </p:txBody>
      </p:sp>
      <p:sp>
        <p:nvSpPr>
          <p:cNvPr id="713" name="Google Shape;713;g2c1ce94b702_0_40"/>
          <p:cNvSpPr/>
          <p:nvPr/>
        </p:nvSpPr>
        <p:spPr>
          <a:xfrm>
            <a:off x="662026" y="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4" name="Google Shape;714;g2c1ce94b702_0_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" y="90495"/>
            <a:ext cx="97155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g26be1bc650d_0_1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0" name="Google Shape;720;g26be1bc650d_0_1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1" name="Google Shape;721;g26be1bc650d_0_16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2" name="Google Shape;722;g26be1bc650d_0_16"/>
          <p:cNvSpPr/>
          <p:nvPr/>
        </p:nvSpPr>
        <p:spPr>
          <a:xfrm>
            <a:off x="-200" y="12525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2500">
                <a:solidFill>
                  <a:schemeClr val="dk1"/>
                </a:solidFill>
              </a:rPr>
              <a:t>DE CONVIVENCIA:</a:t>
            </a:r>
            <a:endParaRPr b="1" sz="2500">
              <a:solidFill>
                <a:schemeClr val="dk1"/>
              </a:solidFill>
            </a:endParaRPr>
          </a:p>
          <a:p>
            <a:pPr indent="-4000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►"/>
            </a:pPr>
            <a:r>
              <a:rPr lang="es-CL" sz="2500">
                <a:solidFill>
                  <a:schemeClr val="dk1"/>
                </a:solidFill>
              </a:rPr>
              <a:t>Mejorar a un 93% el porcentaje de asistencia.</a:t>
            </a:r>
            <a:endParaRPr sz="2500">
              <a:solidFill>
                <a:schemeClr val="dk1"/>
              </a:solidFill>
            </a:endParaRPr>
          </a:p>
          <a:p>
            <a:pPr indent="-4000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►"/>
            </a:pPr>
            <a:r>
              <a:rPr lang="es-CL" sz="2500">
                <a:solidFill>
                  <a:schemeClr val="dk1"/>
                </a:solidFill>
              </a:rPr>
              <a:t>Disminuir la cantidad de atraso de las estudiantes.</a:t>
            </a:r>
            <a:endParaRPr sz="2500">
              <a:solidFill>
                <a:schemeClr val="dk1"/>
              </a:solidFill>
            </a:endParaRPr>
          </a:p>
          <a:p>
            <a:pPr indent="-4000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Noto Sans Symbols"/>
              <a:buChar char="►"/>
            </a:pPr>
            <a:r>
              <a:rPr lang="es-CL" sz="2500">
                <a:solidFill>
                  <a:schemeClr val="dk1"/>
                </a:solidFill>
              </a:rPr>
              <a:t>Mejorar la presentación personal de nuestras estudiantes.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2500">
                <a:solidFill>
                  <a:schemeClr val="dk1"/>
                </a:solidFill>
              </a:rPr>
              <a:t>PASTORAL:</a:t>
            </a:r>
            <a:endParaRPr b="1" sz="2500">
              <a:solidFill>
                <a:schemeClr val="dk1"/>
              </a:solidFill>
            </a:endParaRPr>
          </a:p>
          <a:p>
            <a:pPr indent="-3873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►"/>
            </a:pPr>
            <a:r>
              <a:rPr lang="es-CL" sz="2500">
                <a:solidFill>
                  <a:schemeClr val="dk1"/>
                </a:solidFill>
              </a:rPr>
              <a:t>Mantener  o aumentar la cantidad de sacramento de iniciación cristiana.</a:t>
            </a:r>
            <a:endParaRPr sz="2500">
              <a:solidFill>
                <a:schemeClr val="dk1"/>
              </a:solidFill>
            </a:endParaRPr>
          </a:p>
          <a:p>
            <a:pPr indent="-3873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►"/>
            </a:pPr>
            <a:r>
              <a:rPr lang="es-CL" sz="2500">
                <a:solidFill>
                  <a:schemeClr val="dk1"/>
                </a:solidFill>
              </a:rPr>
              <a:t>Aumentar la participación en las reuniones de delegados de pastoral adultos.</a:t>
            </a:r>
            <a:endParaRPr sz="2500">
              <a:solidFill>
                <a:schemeClr val="dk1"/>
              </a:solidFill>
            </a:endParaRPr>
          </a:p>
          <a:p>
            <a:pPr indent="-38735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300"/>
              <a:buFont typeface="Arial"/>
              <a:buChar char="►"/>
            </a:pPr>
            <a:r>
              <a:rPr lang="es-CL" sz="2500">
                <a:solidFill>
                  <a:schemeClr val="dk1"/>
                </a:solidFill>
              </a:rPr>
              <a:t>Responder en su totalidad la encuesta Mec.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2200">
              <a:solidFill>
                <a:schemeClr val="dk1"/>
              </a:solidFill>
            </a:endParaRPr>
          </a:p>
        </p:txBody>
      </p:sp>
      <p:sp>
        <p:nvSpPr>
          <p:cNvPr id="723" name="Google Shape;723;g26be1bc650d_0_16"/>
          <p:cNvSpPr txBox="1"/>
          <p:nvPr>
            <p:ph type="title"/>
          </p:nvPr>
        </p:nvSpPr>
        <p:spPr>
          <a:xfrm>
            <a:off x="1154000" y="0"/>
            <a:ext cx="105672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67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METAS Y DESAFÍOS 2024 </a:t>
            </a:r>
            <a:endParaRPr/>
          </a:p>
        </p:txBody>
      </p:sp>
      <p:sp>
        <p:nvSpPr>
          <p:cNvPr id="724" name="Google Shape;724;g26be1bc650d_0_16"/>
          <p:cNvSpPr/>
          <p:nvPr/>
        </p:nvSpPr>
        <p:spPr>
          <a:xfrm>
            <a:off x="662026" y="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25" name="Google Shape;725;g26be1bc650d_0_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" y="90495"/>
            <a:ext cx="971550" cy="96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29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26be1bc650d_0_2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1" name="Google Shape;731;g26be1bc650d_0_2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g26be1bc650d_0_26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3" name="Google Shape;733;g26be1bc650d_0_26"/>
          <p:cNvSpPr/>
          <p:nvPr/>
        </p:nvSpPr>
        <p:spPr>
          <a:xfrm>
            <a:off x="-200" y="1252500"/>
            <a:ext cx="12192417" cy="5720185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2500">
                <a:solidFill>
                  <a:schemeClr val="dk1"/>
                </a:solidFill>
              </a:rPr>
              <a:t> </a:t>
            </a:r>
            <a:r>
              <a:rPr b="1" lang="es-CL" sz="2400">
                <a:solidFill>
                  <a:schemeClr val="dk1"/>
                </a:solidFill>
              </a:rPr>
              <a:t> </a:t>
            </a:r>
            <a:endParaRPr b="1" sz="2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734" name="Google Shape;734;g26be1bc650d_0_26"/>
          <p:cNvSpPr txBox="1"/>
          <p:nvPr>
            <p:ph type="title"/>
          </p:nvPr>
        </p:nvSpPr>
        <p:spPr>
          <a:xfrm>
            <a:off x="1154000" y="0"/>
            <a:ext cx="105672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67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DESAFÍOS Y METAS 2024 </a:t>
            </a:r>
            <a:endParaRPr/>
          </a:p>
        </p:txBody>
      </p:sp>
      <p:sp>
        <p:nvSpPr>
          <p:cNvPr id="735" name="Google Shape;735;g26be1bc650d_0_26"/>
          <p:cNvSpPr/>
          <p:nvPr/>
        </p:nvSpPr>
        <p:spPr>
          <a:xfrm>
            <a:off x="662026" y="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6" name="Google Shape;736;g26be1bc650d_0_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3" y="90495"/>
            <a:ext cx="971550" cy="962025"/>
          </a:xfrm>
          <a:prstGeom prst="rect">
            <a:avLst/>
          </a:prstGeom>
          <a:noFill/>
          <a:ln>
            <a:noFill/>
          </a:ln>
        </p:spPr>
      </p:pic>
      <p:sp>
        <p:nvSpPr>
          <p:cNvPr id="737" name="Google Shape;737;g26be1bc650d_0_26"/>
          <p:cNvSpPr txBox="1"/>
          <p:nvPr/>
        </p:nvSpPr>
        <p:spPr>
          <a:xfrm>
            <a:off x="433800" y="1052525"/>
            <a:ext cx="11758200" cy="561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1000"/>
              </a:spcBef>
              <a:spcAft>
                <a:spcPts val="0"/>
              </a:spcAft>
              <a:buNone/>
            </a:pPr>
            <a:r>
              <a:rPr b="1" lang="es-CL" sz="2500">
                <a:solidFill>
                  <a:schemeClr val="dk1"/>
                </a:solidFill>
              </a:rPr>
              <a:t>                                      </a:t>
            </a:r>
            <a:r>
              <a:rPr b="1" lang="es-CL" sz="2500">
                <a:solidFill>
                  <a:schemeClr val="lt1"/>
                </a:solidFill>
              </a:rPr>
              <a:t>ADMINISTRACIÓN Y RECURSOS</a:t>
            </a:r>
            <a:r>
              <a:rPr b="1" lang="es-CL" sz="2500">
                <a:solidFill>
                  <a:schemeClr val="dk1"/>
                </a:solidFill>
              </a:rPr>
              <a:t>:</a:t>
            </a:r>
            <a:endParaRPr b="1" sz="1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chemeClr val="dk2"/>
                </a:solidFill>
              </a:rPr>
              <a:t>F</a:t>
            </a:r>
            <a:r>
              <a:rPr b="1" lang="es-CL" sz="2400">
                <a:solidFill>
                  <a:schemeClr val="dk1"/>
                </a:solidFill>
              </a:rPr>
              <a:t>INANCIERO</a:t>
            </a:r>
            <a:endParaRPr b="1" sz="2400">
              <a:solidFill>
                <a:schemeClr val="dk1"/>
              </a:solidFill>
            </a:endParaRPr>
          </a:p>
          <a:p>
            <a:pPr indent="-368300" lvl="0" marL="457200" rtl="0" algn="l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►"/>
            </a:pPr>
            <a:r>
              <a:rPr lang="es-CL" sz="2200">
                <a:solidFill>
                  <a:schemeClr val="dk1"/>
                </a:solidFill>
              </a:rPr>
              <a:t>Disminuir los gastos operacionales.</a:t>
            </a:r>
            <a:endParaRPr sz="2200">
              <a:solidFill>
                <a:schemeClr val="dk1"/>
              </a:solidFill>
            </a:endParaRPr>
          </a:p>
          <a:p>
            <a:pPr indent="-3810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►"/>
            </a:pPr>
            <a:r>
              <a:rPr lang="es-CL" sz="2200">
                <a:solidFill>
                  <a:schemeClr val="dk1"/>
                </a:solidFill>
              </a:rPr>
              <a:t>Disminuir el déficit financiero anual en un 50%.</a:t>
            </a:r>
            <a:endParaRPr sz="2200">
              <a:solidFill>
                <a:schemeClr val="dk1"/>
              </a:solidFill>
            </a:endParaRPr>
          </a:p>
          <a:p>
            <a:pPr indent="-3810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►"/>
            </a:pPr>
            <a:r>
              <a:rPr lang="es-CL" sz="2200">
                <a:solidFill>
                  <a:schemeClr val="dk1"/>
                </a:solidFill>
              </a:rPr>
              <a:t>Alcanzar una matrícula del 95% proyectado (776).</a:t>
            </a:r>
            <a:endParaRPr sz="22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es-CL" sz="2400">
                <a:solidFill>
                  <a:schemeClr val="dk1"/>
                </a:solidFill>
              </a:rPr>
              <a:t>SEGURIDAD Y BIENESTAR</a:t>
            </a:r>
            <a:endParaRPr sz="2400">
              <a:solidFill>
                <a:schemeClr val="dk1"/>
              </a:solidFill>
            </a:endParaRPr>
          </a:p>
          <a:p>
            <a:pPr indent="-3810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►"/>
            </a:pPr>
            <a:r>
              <a:rPr lang="es-CL" sz="2200">
                <a:solidFill>
                  <a:schemeClr val="dk1"/>
                </a:solidFill>
              </a:rPr>
              <a:t>Disminuir las condiciones de inseguridad respecto al 2023.</a:t>
            </a:r>
            <a:endParaRPr sz="2200">
              <a:solidFill>
                <a:schemeClr val="dk1"/>
              </a:solidFill>
            </a:endParaRPr>
          </a:p>
          <a:p>
            <a:pPr indent="-3810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►"/>
            </a:pPr>
            <a:r>
              <a:rPr lang="es-CL" sz="2200">
                <a:solidFill>
                  <a:schemeClr val="dk1"/>
                </a:solidFill>
              </a:rPr>
              <a:t>Mantener los resultados de los indicadores de exigencias psicológicas, apoyo social en la empresa y calidad de liderazgo y de doble presencia en la encuesta Psicosocial que se aplicará este año.</a:t>
            </a:r>
            <a:endParaRPr sz="2200">
              <a:solidFill>
                <a:schemeClr val="dk1"/>
              </a:solidFill>
            </a:endParaRPr>
          </a:p>
          <a:p>
            <a:pPr indent="-3810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►"/>
            </a:pPr>
            <a:r>
              <a:rPr lang="es-CL" sz="2200">
                <a:solidFill>
                  <a:schemeClr val="dk1"/>
                </a:solidFill>
              </a:rPr>
              <a:t>Mantener los resultados de la encuesta de clima laboral.</a:t>
            </a:r>
            <a:endParaRPr sz="2200">
              <a:solidFill>
                <a:schemeClr val="dk1"/>
              </a:solidFill>
            </a:endParaRPr>
          </a:p>
          <a:p>
            <a:pPr indent="-381000" lvl="0" marL="342900" rtl="0" algn="just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Noto Sans Symbols"/>
              <a:buChar char="►"/>
            </a:pPr>
            <a:r>
              <a:rPr lang="es-CL" sz="2200">
                <a:solidFill>
                  <a:schemeClr val="dk1"/>
                </a:solidFill>
              </a:rPr>
              <a:t>Contribuir a la elaboración del Plan de Capacitación del Comité Bipartito de Capacitación.</a:t>
            </a:r>
            <a:endParaRPr sz="22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ca80b4d95b_0_46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gca80b4d95b_0_4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ca80b4d95b_0_46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ca80b4d95b_0_46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9" name="Google Shape;219;gca80b4d95b_0_46"/>
          <p:cNvSpPr txBox="1"/>
          <p:nvPr>
            <p:ph type="title"/>
          </p:nvPr>
        </p:nvSpPr>
        <p:spPr>
          <a:xfrm>
            <a:off x="923013" y="0"/>
            <a:ext cx="10346400" cy="1400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None/>
            </a:pPr>
            <a:r>
              <a:rPr lang="es-CL">
                <a:solidFill>
                  <a:srgbClr val="FFFFFF"/>
                </a:solidFill>
              </a:rPr>
              <a:t>RESULTADOS PDN APTUS, Iº Medio 2022 v/s I° Medio 2023</a:t>
            </a:r>
            <a:endParaRPr/>
          </a:p>
        </p:txBody>
      </p:sp>
      <p:sp>
        <p:nvSpPr>
          <p:cNvPr id="220" name="Google Shape;220;gca80b4d95b_0_46"/>
          <p:cNvSpPr txBox="1"/>
          <p:nvPr/>
        </p:nvSpPr>
        <p:spPr>
          <a:xfrm>
            <a:off x="408226" y="1460225"/>
            <a:ext cx="11658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gca80b4d95b_0_46"/>
          <p:cNvSpPr/>
          <p:nvPr/>
        </p:nvSpPr>
        <p:spPr>
          <a:xfrm>
            <a:off x="917270" y="229856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2" name="Google Shape;222;gca80b4d95b_0_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02" y="90488"/>
            <a:ext cx="9715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gca80b4d95b_0_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" y="1400400"/>
            <a:ext cx="12192001" cy="54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2c1ce94b702_0_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2c1ce94b702_0_17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2c1ce94b702_0_17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2c1ce94b702_0_17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2c1ce94b702_0_17"/>
          <p:cNvSpPr txBox="1"/>
          <p:nvPr>
            <p:ph type="title"/>
          </p:nvPr>
        </p:nvSpPr>
        <p:spPr>
          <a:xfrm>
            <a:off x="1038600" y="35750"/>
            <a:ext cx="102870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67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RESULTADOS DIAs LECTURA, 2023 </a:t>
            </a:r>
            <a:endParaRPr/>
          </a:p>
        </p:txBody>
      </p:sp>
      <p:sp>
        <p:nvSpPr>
          <p:cNvPr id="233" name="Google Shape;233;g2c1ce94b702_0_17"/>
          <p:cNvSpPr/>
          <p:nvPr/>
        </p:nvSpPr>
        <p:spPr>
          <a:xfrm>
            <a:off x="678501" y="504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4" name="Google Shape;234;g2c1ce94b702_0_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" y="10"/>
            <a:ext cx="9715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g2c1ce94b702_0_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3" y="1249406"/>
            <a:ext cx="12192001" cy="56085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2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p12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2"/>
          <p:cNvSpPr txBox="1"/>
          <p:nvPr>
            <p:ph type="title"/>
          </p:nvPr>
        </p:nvSpPr>
        <p:spPr>
          <a:xfrm>
            <a:off x="1088050" y="0"/>
            <a:ext cx="101385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67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RESULTADOS DIAs MATEMÁTICA, 2023 </a:t>
            </a:r>
            <a:endParaRPr/>
          </a:p>
        </p:txBody>
      </p:sp>
      <p:sp>
        <p:nvSpPr>
          <p:cNvPr id="245" name="Google Shape;245;p12"/>
          <p:cNvSpPr/>
          <p:nvPr/>
        </p:nvSpPr>
        <p:spPr>
          <a:xfrm>
            <a:off x="662026" y="32891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26" y="90485"/>
            <a:ext cx="9715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5" y="1252500"/>
            <a:ext cx="12191977" cy="5605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c1ce94b702_0_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g2c1ce94b702_0_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3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2c1ce94b702_0_2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5" name="Google Shape;255;g2c1ce94b702_0_2"/>
          <p:cNvSpPr/>
          <p:nvPr/>
        </p:nvSpPr>
        <p:spPr>
          <a:xfrm>
            <a:off x="1" y="1762067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6" name="Google Shape;256;g2c1ce94b702_0_2"/>
          <p:cNvSpPr txBox="1"/>
          <p:nvPr>
            <p:ph type="title"/>
          </p:nvPr>
        </p:nvSpPr>
        <p:spPr>
          <a:xfrm>
            <a:off x="1155500" y="96750"/>
            <a:ext cx="105000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67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Resultados Históricos SIMCE II° Medios</a:t>
            </a:r>
            <a:endParaRPr/>
          </a:p>
        </p:txBody>
      </p:sp>
      <p:sp>
        <p:nvSpPr>
          <p:cNvPr id="257" name="Google Shape;257;g2c1ce94b702_0_2"/>
          <p:cNvSpPr/>
          <p:nvPr/>
        </p:nvSpPr>
        <p:spPr>
          <a:xfrm>
            <a:off x="678526" y="96760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8" name="Google Shape;258;g2c1ce94b702_0_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" y="90485"/>
            <a:ext cx="971550" cy="96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g2c1ce94b702_0_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1349250"/>
            <a:ext cx="12191999" cy="550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203d4319c23_0_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5" name="Google Shape;265;g203d4319c23_0_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rotWithShape="0" dir="5400000" dist="25400">
              <a:srgbClr val="000000">
                <a:alpha val="4352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g203d4319c23_0_11"/>
          <p:cNvSpPr/>
          <p:nvPr/>
        </p:nvSpPr>
        <p:spPr>
          <a:xfrm>
            <a:off x="8719939" y="1460230"/>
            <a:ext cx="3472060" cy="825932"/>
          </a:xfrm>
          <a:custGeom>
            <a:rect b="b" l="l" r="r" t="t"/>
            <a:pathLst>
              <a:path extrusionOk="0" h="825932" w="3472060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lt1">
              <a:alpha val="20000"/>
            </a:scheme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entury Gothic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g203d4319c23_0_11"/>
          <p:cNvSpPr/>
          <p:nvPr/>
        </p:nvSpPr>
        <p:spPr>
          <a:xfrm>
            <a:off x="-211" y="1867942"/>
            <a:ext cx="12192417" cy="5095933"/>
          </a:xfrm>
          <a:custGeom>
            <a:rect b="b" l="l" r="r" t="t"/>
            <a:pathLst>
              <a:path extrusionOk="0" h="5095933" w="12192417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8" name="Google Shape;268;g203d4319c23_0_11"/>
          <p:cNvSpPr txBox="1"/>
          <p:nvPr>
            <p:ph type="title"/>
          </p:nvPr>
        </p:nvSpPr>
        <p:spPr>
          <a:xfrm>
            <a:off x="1305850" y="0"/>
            <a:ext cx="9954000" cy="125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667"/>
              <a:buFont typeface="Century Gothic"/>
              <a:buNone/>
            </a:pPr>
            <a:r>
              <a:rPr lang="es-CL">
                <a:solidFill>
                  <a:srgbClr val="FFFFFF"/>
                </a:solidFill>
              </a:rPr>
              <a:t>RESULTADOS PAES 2022 V/S 2023:</a:t>
            </a:r>
            <a:endParaRPr/>
          </a:p>
        </p:txBody>
      </p:sp>
      <p:sp>
        <p:nvSpPr>
          <p:cNvPr id="269" name="Google Shape;269;g203d4319c23_0_11"/>
          <p:cNvSpPr/>
          <p:nvPr/>
        </p:nvSpPr>
        <p:spPr>
          <a:xfrm>
            <a:off x="1305851" y="17673"/>
            <a:ext cx="12192000" cy="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0" name="Google Shape;270;g203d4319c23_0_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22" y="90495"/>
            <a:ext cx="971550" cy="9620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1" name="Google Shape;271;g203d4319c23_0_11"/>
          <p:cNvGraphicFramePr/>
          <p:nvPr/>
        </p:nvGraphicFramePr>
        <p:xfrm>
          <a:off x="113625" y="28184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{9E524618-1382-49B4-A532-99DB52038CC7}</a:tableStyleId>
              </a:tblPr>
              <a:tblGrid>
                <a:gridCol w="1277600"/>
                <a:gridCol w="1247175"/>
                <a:gridCol w="1247175"/>
                <a:gridCol w="1287725"/>
                <a:gridCol w="557675"/>
                <a:gridCol w="1277600"/>
                <a:gridCol w="1247175"/>
                <a:gridCol w="1247175"/>
                <a:gridCol w="1287725"/>
                <a:gridCol w="1287725"/>
              </a:tblGrid>
              <a:tr h="62877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PAES 2022</a:t>
                      </a:r>
                      <a:endParaRPr b="1" sz="1100"/>
                    </a:p>
                  </a:txBody>
                  <a:tcPr marT="19050" marB="190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PAES 2023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</a:t>
                      </a:r>
                      <a:endParaRPr sz="1000"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</a:t>
                      </a:r>
                      <a:endParaRPr sz="1000"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78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CL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MAT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Promedio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 sz="1000"/>
                        <a:t> </a:t>
                      </a:r>
                      <a:endParaRPr sz="1000"/>
                    </a:p>
                  </a:txBody>
                  <a:tcPr marT="9525" marB="91450" marR="9525" marL="952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CL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CM1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Promedio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Diferencia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864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LSBD</a:t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591,6</a:t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500,1</a:t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545,8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LSBD</a:t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565,1</a:t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547,0</a:t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556,1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E3B7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10</a:t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6E3B7"/>
                    </a:solidFill>
                  </a:tcPr>
                </a:tc>
              </a:tr>
              <a:tr h="6919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PAES RED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631,8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531,7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581,7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PAES RED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581,6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581,7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s-CL" sz="1100"/>
                        <a:t>581,7</a:t>
                      </a:r>
                      <a:endParaRPr b="1" sz="1100"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7FD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CL"/>
                        <a:t>0</a:t>
                      </a:r>
                      <a:endParaRPr/>
                    </a:p>
                  </a:txBody>
                  <a:tcPr marT="9525" marB="91450" marR="9525" marL="9525" anchor="b">
                    <a:lnL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477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9E7F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n">
  <a:themeElements>
    <a:clrScheme name="Personalizados 2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FEFB0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0432FF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Ion">
  <a:themeElements>
    <a:clrScheme name="Personalizados 2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FEFB00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0432FF"/>
      </a:accent6>
      <a:hlink>
        <a:srgbClr val="C4E46E"/>
      </a:hlink>
      <a:folHlink>
        <a:srgbClr val="BDE0F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2020-03-31T20:17:19Z</dcterms:created>
  <dc:creator>Karina Gutierrez</dc:creator>
</cp:coreProperties>
</file>